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3" r:id="rId2"/>
    <p:sldId id="364" r:id="rId3"/>
    <p:sldId id="270" r:id="rId4"/>
    <p:sldId id="285" r:id="rId5"/>
    <p:sldId id="376" r:id="rId6"/>
    <p:sldId id="382" r:id="rId7"/>
    <p:sldId id="381" r:id="rId8"/>
    <p:sldId id="404" r:id="rId9"/>
    <p:sldId id="383" r:id="rId10"/>
    <p:sldId id="385" r:id="rId11"/>
    <p:sldId id="386" r:id="rId12"/>
    <p:sldId id="388" r:id="rId13"/>
    <p:sldId id="389" r:id="rId14"/>
    <p:sldId id="397" r:id="rId15"/>
    <p:sldId id="330" r:id="rId16"/>
    <p:sldId id="338" r:id="rId17"/>
    <p:sldId id="394" r:id="rId18"/>
    <p:sldId id="399" r:id="rId19"/>
    <p:sldId id="395" r:id="rId20"/>
    <p:sldId id="391" r:id="rId21"/>
    <p:sldId id="403" r:id="rId22"/>
    <p:sldId id="400" r:id="rId23"/>
  </p:sldIdLst>
  <p:sldSz cx="9144000" cy="6858000" type="screen4x3"/>
  <p:notesSz cx="6858000" cy="9144000"/>
  <p:defaultTextStyle>
    <a:defPPr>
      <a:defRPr lang="de-DE"/>
    </a:defPPr>
    <a:lvl1pPr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 pitchFamily="2" charset="2"/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 pitchFamily="2" charset="2"/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 pitchFamily="2" charset="2"/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 pitchFamily="2" charset="2"/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 pitchFamily="2" charset="2"/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  <p15:guide id="3" orient="horz" pos="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Spreadborough" initials="CS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219" autoAdjust="0"/>
    <p:restoredTop sz="94652" autoAdjust="0"/>
  </p:normalViewPr>
  <p:slideViewPr>
    <p:cSldViewPr showGuides="1">
      <p:cViewPr varScale="1">
        <p:scale>
          <a:sx n="67" d="100"/>
          <a:sy n="67" d="100"/>
        </p:scale>
        <p:origin x="557" y="58"/>
      </p:cViewPr>
      <p:guideLst>
        <p:guide orient="horz" pos="4319"/>
        <p:guide pos="5759"/>
        <p:guide orient="horz" pos="6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384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800" dirty="0" err="1"/>
              <a:t>Disorders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last 12 </a:t>
            </a:r>
            <a:r>
              <a:rPr lang="de-DE" sz="1800" dirty="0" err="1"/>
              <a:t>months</a:t>
            </a:r>
            <a:r>
              <a:rPr lang="de-DE" sz="1800" dirty="0"/>
              <a:t> (%)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51494652337839"/>
          <c:y val="0.17110946005999333"/>
          <c:w val="0.80851762676652394"/>
          <c:h val="0.801725806507610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1-7 Tage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Tabelle1!$B$1:$L$1</c:f>
              <c:strCache>
                <c:ptCount val="11"/>
                <c:pt idx="0">
                  <c:v>HWS</c:v>
                </c:pt>
                <c:pt idx="1">
                  <c:v>LWS</c:v>
                </c:pt>
                <c:pt idx="2">
                  <c:v>Schulter</c:v>
                </c:pt>
                <c:pt idx="3">
                  <c:v>BWS</c:v>
                </c:pt>
                <c:pt idx="4">
                  <c:v>Handgelenk</c:v>
                </c:pt>
                <c:pt idx="5">
                  <c:v>Fuß</c:v>
                </c:pt>
                <c:pt idx="6">
                  <c:v>Knie</c:v>
                </c:pt>
                <c:pt idx="7">
                  <c:v>Hüfte</c:v>
                </c:pt>
                <c:pt idx="8">
                  <c:v>Daumen</c:v>
                </c:pt>
                <c:pt idx="9">
                  <c:v>Finger</c:v>
                </c:pt>
                <c:pt idx="10">
                  <c:v>Ellenbogen</c:v>
                </c:pt>
              </c:strCache>
            </c:strRef>
          </c:cat>
          <c:val>
            <c:numRef>
              <c:f>Tabelle1!$B$3:$L$3</c:f>
              <c:numCache>
                <c:formatCode>General</c:formatCode>
                <c:ptCount val="11"/>
                <c:pt idx="0">
                  <c:v>21.4</c:v>
                </c:pt>
                <c:pt idx="1">
                  <c:v>16.899999999999999</c:v>
                </c:pt>
                <c:pt idx="2">
                  <c:v>17.5</c:v>
                </c:pt>
                <c:pt idx="3">
                  <c:v>15.6</c:v>
                </c:pt>
                <c:pt idx="4">
                  <c:v>11.9</c:v>
                </c:pt>
                <c:pt idx="5">
                  <c:v>9.1999999999999993</c:v>
                </c:pt>
                <c:pt idx="6">
                  <c:v>10.7</c:v>
                </c:pt>
                <c:pt idx="7">
                  <c:v>6.8</c:v>
                </c:pt>
                <c:pt idx="8">
                  <c:v>6.6</c:v>
                </c:pt>
                <c:pt idx="9">
                  <c:v>6.1</c:v>
                </c:pt>
                <c:pt idx="1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B-4658-B935-5E2E6E1B3E61}"/>
            </c:ext>
          </c:extLst>
        </c:ser>
        <c:ser>
          <c:idx val="1"/>
          <c:order val="1"/>
          <c:tx>
            <c:strRef>
              <c:f>Tabelle1!$A$4</c:f>
              <c:strCache>
                <c:ptCount val="1"/>
                <c:pt idx="0">
                  <c:v>8-30 Tage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Tabelle1!$B$1:$L$1</c:f>
              <c:strCache>
                <c:ptCount val="11"/>
                <c:pt idx="0">
                  <c:v>HWS</c:v>
                </c:pt>
                <c:pt idx="1">
                  <c:v>LWS</c:v>
                </c:pt>
                <c:pt idx="2">
                  <c:v>Schulter</c:v>
                </c:pt>
                <c:pt idx="3">
                  <c:v>BWS</c:v>
                </c:pt>
                <c:pt idx="4">
                  <c:v>Handgelenk</c:v>
                </c:pt>
                <c:pt idx="5">
                  <c:v>Fuß</c:v>
                </c:pt>
                <c:pt idx="6">
                  <c:v>Knie</c:v>
                </c:pt>
                <c:pt idx="7">
                  <c:v>Hüfte</c:v>
                </c:pt>
                <c:pt idx="8">
                  <c:v>Daumen</c:v>
                </c:pt>
                <c:pt idx="9">
                  <c:v>Finger</c:v>
                </c:pt>
                <c:pt idx="10">
                  <c:v>Ellenbogen</c:v>
                </c:pt>
              </c:strCache>
            </c:strRef>
          </c:cat>
          <c:val>
            <c:numRef>
              <c:f>Tabelle1!$B$4:$L$4</c:f>
              <c:numCache>
                <c:formatCode>General</c:formatCode>
                <c:ptCount val="11"/>
                <c:pt idx="0">
                  <c:v>17</c:v>
                </c:pt>
                <c:pt idx="1">
                  <c:v>18.600000000000001</c:v>
                </c:pt>
                <c:pt idx="2">
                  <c:v>16.399999999999999</c:v>
                </c:pt>
                <c:pt idx="3">
                  <c:v>15.2</c:v>
                </c:pt>
                <c:pt idx="4">
                  <c:v>10.1</c:v>
                </c:pt>
                <c:pt idx="5">
                  <c:v>7.7</c:v>
                </c:pt>
                <c:pt idx="6">
                  <c:v>6.7</c:v>
                </c:pt>
                <c:pt idx="7">
                  <c:v>5.6</c:v>
                </c:pt>
                <c:pt idx="8">
                  <c:v>5.9</c:v>
                </c:pt>
                <c:pt idx="9">
                  <c:v>4.3</c:v>
                </c:pt>
                <c:pt idx="1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B-4658-B935-5E2E6E1B3E61}"/>
            </c:ext>
          </c:extLst>
        </c:ser>
        <c:ser>
          <c:idx val="2"/>
          <c:order val="2"/>
          <c:tx>
            <c:strRef>
              <c:f>Tabelle1!$A$5</c:f>
              <c:strCache>
                <c:ptCount val="1"/>
                <c:pt idx="0">
                  <c:v>&gt;30 Tage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Tabelle1!$B$1:$L$1</c:f>
              <c:strCache>
                <c:ptCount val="11"/>
                <c:pt idx="0">
                  <c:v>HWS</c:v>
                </c:pt>
                <c:pt idx="1">
                  <c:v>LWS</c:v>
                </c:pt>
                <c:pt idx="2">
                  <c:v>Schulter</c:v>
                </c:pt>
                <c:pt idx="3">
                  <c:v>BWS</c:v>
                </c:pt>
                <c:pt idx="4">
                  <c:v>Handgelenk</c:v>
                </c:pt>
                <c:pt idx="5">
                  <c:v>Fuß</c:v>
                </c:pt>
                <c:pt idx="6">
                  <c:v>Knie</c:v>
                </c:pt>
                <c:pt idx="7">
                  <c:v>Hüfte</c:v>
                </c:pt>
                <c:pt idx="8">
                  <c:v>Daumen</c:v>
                </c:pt>
                <c:pt idx="9">
                  <c:v>Finger</c:v>
                </c:pt>
                <c:pt idx="10">
                  <c:v>Ellenbogen</c:v>
                </c:pt>
              </c:strCache>
            </c:strRef>
          </c:cat>
          <c:val>
            <c:numRef>
              <c:f>Tabelle1!$B$5:$L$5</c:f>
              <c:numCache>
                <c:formatCode>General</c:formatCode>
                <c:ptCount val="11"/>
                <c:pt idx="0">
                  <c:v>17.8</c:v>
                </c:pt>
                <c:pt idx="1">
                  <c:v>16.899999999999999</c:v>
                </c:pt>
                <c:pt idx="2">
                  <c:v>14.4</c:v>
                </c:pt>
                <c:pt idx="3">
                  <c:v>14.5</c:v>
                </c:pt>
                <c:pt idx="4">
                  <c:v>5.9</c:v>
                </c:pt>
                <c:pt idx="5">
                  <c:v>7.3</c:v>
                </c:pt>
                <c:pt idx="6">
                  <c:v>5.0999999999999996</c:v>
                </c:pt>
                <c:pt idx="7">
                  <c:v>4.8</c:v>
                </c:pt>
                <c:pt idx="8">
                  <c:v>3.9</c:v>
                </c:pt>
                <c:pt idx="9">
                  <c:v>4.4000000000000004</c:v>
                </c:pt>
                <c:pt idx="1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7B-4658-B935-5E2E6E1B3E61}"/>
            </c:ext>
          </c:extLst>
        </c:ser>
        <c:ser>
          <c:idx val="3"/>
          <c:order val="3"/>
          <c:tx>
            <c:strRef>
              <c:f>Tabelle1!$A$6</c:f>
              <c:strCache>
                <c:ptCount val="1"/>
                <c:pt idx="0">
                  <c:v>täglich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Tabelle1!$B$1:$L$1</c:f>
              <c:strCache>
                <c:ptCount val="11"/>
                <c:pt idx="0">
                  <c:v>HWS</c:v>
                </c:pt>
                <c:pt idx="1">
                  <c:v>LWS</c:v>
                </c:pt>
                <c:pt idx="2">
                  <c:v>Schulter</c:v>
                </c:pt>
                <c:pt idx="3">
                  <c:v>BWS</c:v>
                </c:pt>
                <c:pt idx="4">
                  <c:v>Handgelenk</c:v>
                </c:pt>
                <c:pt idx="5">
                  <c:v>Fuß</c:v>
                </c:pt>
                <c:pt idx="6">
                  <c:v>Knie</c:v>
                </c:pt>
                <c:pt idx="7">
                  <c:v>Hüfte</c:v>
                </c:pt>
                <c:pt idx="8">
                  <c:v>Daumen</c:v>
                </c:pt>
                <c:pt idx="9">
                  <c:v>Finger</c:v>
                </c:pt>
                <c:pt idx="10">
                  <c:v>Ellenbogen</c:v>
                </c:pt>
              </c:strCache>
            </c:strRef>
          </c:cat>
          <c:val>
            <c:numRef>
              <c:f>Tabelle1!$B$6:$L$6</c:f>
              <c:numCache>
                <c:formatCode>General</c:formatCode>
                <c:ptCount val="11"/>
                <c:pt idx="0">
                  <c:v>14.1</c:v>
                </c:pt>
                <c:pt idx="1">
                  <c:v>13</c:v>
                </c:pt>
                <c:pt idx="2">
                  <c:v>12.9</c:v>
                </c:pt>
                <c:pt idx="3">
                  <c:v>12.4</c:v>
                </c:pt>
                <c:pt idx="4">
                  <c:v>3.9</c:v>
                </c:pt>
                <c:pt idx="5">
                  <c:v>4.7</c:v>
                </c:pt>
                <c:pt idx="6">
                  <c:v>4.2</c:v>
                </c:pt>
                <c:pt idx="7">
                  <c:v>3.2</c:v>
                </c:pt>
                <c:pt idx="8">
                  <c:v>3.3</c:v>
                </c:pt>
                <c:pt idx="9">
                  <c:v>2.6</c:v>
                </c:pt>
                <c:pt idx="1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7B-4658-B935-5E2E6E1B3E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9640320"/>
        <c:axId val="89650304"/>
      </c:barChart>
      <c:catAx>
        <c:axId val="896403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89650304"/>
        <c:crosses val="autoZero"/>
        <c:auto val="1"/>
        <c:lblAlgn val="ctr"/>
        <c:lblOffset val="100"/>
        <c:noMultiLvlLbl val="0"/>
      </c:catAx>
      <c:valAx>
        <c:axId val="896503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9640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365247295755019"/>
          <c:y val="7.3894871372767179E-2"/>
          <c:w val="0.34155548373413053"/>
          <c:h val="4.106579398720498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nl-B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0.89652</cdr:x>
      <cdr:y>0.23311</cdr:y>
    </cdr:from>
    <cdr:to>
      <cdr:x>0.94254</cdr:x>
      <cdr:y>0.27291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592726" y="871870"/>
          <a:ext cx="287079" cy="148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0.86818</cdr:x>
      <cdr:y>0.18248</cdr:y>
    </cdr:from>
    <cdr:to>
      <cdr:x>0.96364</cdr:x>
      <cdr:y>0.24268</cdr:y>
    </cdr:to>
    <cdr:sp macro="" textlink="">
      <cdr:nvSpPr>
        <cdr:cNvPr id="3" name="Rechteck 2"/>
        <cdr:cNvSpPr/>
      </cdr:nvSpPr>
      <cdr:spPr>
        <a:xfrm xmlns:a="http://schemas.openxmlformats.org/drawingml/2006/main">
          <a:off x="6876764" y="900100"/>
          <a:ext cx="756084" cy="296940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de-DE" sz="1200" b="1" dirty="0">
              <a:latin typeface="+mn-lt"/>
              <a:cs typeface="Times New Roman" panose="02020603050405020304" pitchFamily="18" charset="0"/>
            </a:rPr>
            <a:t>70.3</a:t>
          </a:r>
        </a:p>
      </cdr:txBody>
    </cdr:sp>
  </cdr:relSizeAnchor>
  <cdr:relSizeAnchor xmlns:cdr="http://schemas.openxmlformats.org/drawingml/2006/chartDrawing">
    <cdr:from>
      <cdr:x>0.82273</cdr:x>
      <cdr:y>0.25547</cdr:y>
    </cdr:from>
    <cdr:to>
      <cdr:x>0.90909</cdr:x>
      <cdr:y>0.31568</cdr:y>
    </cdr:to>
    <cdr:sp macro="" textlink="">
      <cdr:nvSpPr>
        <cdr:cNvPr id="4" name="Rechteck 3"/>
        <cdr:cNvSpPr/>
      </cdr:nvSpPr>
      <cdr:spPr>
        <a:xfrm xmlns:a="http://schemas.openxmlformats.org/drawingml/2006/main">
          <a:off x="6516724" y="1260140"/>
          <a:ext cx="684076" cy="296989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de-DE" sz="1200" b="1" dirty="0">
              <a:latin typeface="+mn-lt"/>
              <a:cs typeface="Times New Roman" panose="02020603050405020304" pitchFamily="18" charset="0"/>
            </a:rPr>
            <a:t>65.4</a:t>
          </a:r>
        </a:p>
      </cdr:txBody>
    </cdr:sp>
  </cdr:relSizeAnchor>
  <cdr:relSizeAnchor xmlns:cdr="http://schemas.openxmlformats.org/drawingml/2006/chartDrawing">
    <cdr:from>
      <cdr:x>0.78636</cdr:x>
      <cdr:y>0.32847</cdr:y>
    </cdr:from>
    <cdr:to>
      <cdr:x>0.87727</cdr:x>
      <cdr:y>0.38867</cdr:y>
    </cdr:to>
    <cdr:sp macro="" textlink="">
      <cdr:nvSpPr>
        <cdr:cNvPr id="5" name="Rechteck 4"/>
        <cdr:cNvSpPr/>
      </cdr:nvSpPr>
      <cdr:spPr>
        <a:xfrm xmlns:a="http://schemas.openxmlformats.org/drawingml/2006/main">
          <a:off x="6228692" y="1620180"/>
          <a:ext cx="720080" cy="296939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de-DE" sz="1200" b="1" dirty="0">
              <a:latin typeface="+mn-lt"/>
              <a:cs typeface="Times New Roman" panose="02020603050405020304" pitchFamily="18" charset="0"/>
            </a:rPr>
            <a:t>61.2 </a:t>
          </a:r>
        </a:p>
      </cdr:txBody>
    </cdr:sp>
  </cdr:relSizeAnchor>
  <cdr:relSizeAnchor xmlns:cdr="http://schemas.openxmlformats.org/drawingml/2006/chartDrawing">
    <cdr:from>
      <cdr:x>0.73636</cdr:x>
      <cdr:y>0.40146</cdr:y>
    </cdr:from>
    <cdr:to>
      <cdr:x>0.80965</cdr:x>
      <cdr:y>0.46166</cdr:y>
    </cdr:to>
    <cdr:sp macro="" textlink="">
      <cdr:nvSpPr>
        <cdr:cNvPr id="6" name="Rechteck 5"/>
        <cdr:cNvSpPr/>
      </cdr:nvSpPr>
      <cdr:spPr>
        <a:xfrm xmlns:a="http://schemas.openxmlformats.org/drawingml/2006/main">
          <a:off x="5832648" y="1980220"/>
          <a:ext cx="580521" cy="296939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de-DE" sz="1200" b="1" dirty="0">
              <a:latin typeface="+mn-lt"/>
              <a:cs typeface="Times New Roman" panose="02020603050405020304" pitchFamily="18" charset="0"/>
            </a:rPr>
            <a:t>57.6</a:t>
          </a:r>
        </a:p>
      </cdr:txBody>
    </cdr:sp>
  </cdr:relSizeAnchor>
  <cdr:relSizeAnchor xmlns:cdr="http://schemas.openxmlformats.org/drawingml/2006/chartDrawing">
    <cdr:from>
      <cdr:x>0.47727</cdr:x>
      <cdr:y>0.47445</cdr:y>
    </cdr:from>
    <cdr:to>
      <cdr:x>0.55506</cdr:x>
      <cdr:y>0.53466</cdr:y>
    </cdr:to>
    <cdr:sp macro="" textlink="">
      <cdr:nvSpPr>
        <cdr:cNvPr id="7" name="Rechteck 6"/>
        <cdr:cNvSpPr/>
      </cdr:nvSpPr>
      <cdr:spPr>
        <a:xfrm xmlns:a="http://schemas.openxmlformats.org/drawingml/2006/main">
          <a:off x="3780420" y="2340260"/>
          <a:ext cx="616165" cy="296988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de-DE" sz="1200" b="1" dirty="0">
              <a:effectLst/>
              <a:latin typeface="+mn-lt"/>
              <a:cs typeface="Times New Roman" panose="02020603050405020304" pitchFamily="18" charset="0"/>
            </a:rPr>
            <a:t>31.7</a:t>
          </a:r>
        </a:p>
      </cdr:txBody>
    </cdr:sp>
  </cdr:relSizeAnchor>
  <cdr:relSizeAnchor xmlns:cdr="http://schemas.openxmlformats.org/drawingml/2006/chartDrawing">
    <cdr:from>
      <cdr:x>0.44545</cdr:x>
      <cdr:y>0.54745</cdr:y>
    </cdr:from>
    <cdr:to>
      <cdr:x>0.51874</cdr:x>
      <cdr:y>0.60766</cdr:y>
    </cdr:to>
    <cdr:sp macro="" textlink="">
      <cdr:nvSpPr>
        <cdr:cNvPr id="8" name="Rechteck 7"/>
        <cdr:cNvSpPr/>
      </cdr:nvSpPr>
      <cdr:spPr>
        <a:xfrm xmlns:a="http://schemas.openxmlformats.org/drawingml/2006/main">
          <a:off x="3528392" y="2700300"/>
          <a:ext cx="580522" cy="296989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de-DE" sz="1200" b="1" dirty="0"/>
            <a:t>28.9</a:t>
          </a:r>
        </a:p>
      </cdr:txBody>
    </cdr:sp>
  </cdr:relSizeAnchor>
  <cdr:relSizeAnchor xmlns:cdr="http://schemas.openxmlformats.org/drawingml/2006/chartDrawing">
    <cdr:from>
      <cdr:x>0.42273</cdr:x>
      <cdr:y>0.62044</cdr:y>
    </cdr:from>
    <cdr:to>
      <cdr:x>0.49602</cdr:x>
      <cdr:y>0.66605</cdr:y>
    </cdr:to>
    <cdr:sp macro="" textlink="">
      <cdr:nvSpPr>
        <cdr:cNvPr id="9" name="Rechteck 8"/>
        <cdr:cNvSpPr/>
      </cdr:nvSpPr>
      <cdr:spPr>
        <a:xfrm xmlns:a="http://schemas.openxmlformats.org/drawingml/2006/main">
          <a:off x="3348372" y="3060340"/>
          <a:ext cx="580521" cy="224973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de-DE" sz="1200" b="1" dirty="0"/>
            <a:t>26.6</a:t>
          </a:r>
        </a:p>
      </cdr:txBody>
    </cdr:sp>
  </cdr:relSizeAnchor>
  <cdr:relSizeAnchor xmlns:cdr="http://schemas.openxmlformats.org/drawingml/2006/chartDrawing">
    <cdr:from>
      <cdr:x>0.35636</cdr:x>
      <cdr:y>0.71054</cdr:y>
    </cdr:from>
    <cdr:to>
      <cdr:x>0.42965</cdr:x>
      <cdr:y>0.75615</cdr:y>
    </cdr:to>
    <cdr:sp macro="" textlink="">
      <cdr:nvSpPr>
        <cdr:cNvPr id="10" name="Rechteck 9"/>
        <cdr:cNvSpPr/>
      </cdr:nvSpPr>
      <cdr:spPr>
        <a:xfrm xmlns:a="http://schemas.openxmlformats.org/drawingml/2006/main">
          <a:off x="2223066" y="2657522"/>
          <a:ext cx="457203" cy="170597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de-DE" sz="1200" b="1" dirty="0"/>
            <a:t>20.4</a:t>
          </a:r>
        </a:p>
      </cdr:txBody>
    </cdr:sp>
  </cdr:relSizeAnchor>
  <cdr:relSizeAnchor xmlns:cdr="http://schemas.openxmlformats.org/drawingml/2006/chartDrawing">
    <cdr:from>
      <cdr:x>0.34542</cdr:x>
      <cdr:y>0.77622</cdr:y>
    </cdr:from>
    <cdr:to>
      <cdr:x>0.41871</cdr:x>
      <cdr:y>0.83379</cdr:y>
    </cdr:to>
    <cdr:sp macro="" textlink="">
      <cdr:nvSpPr>
        <cdr:cNvPr id="11" name="Rechteck 10"/>
        <cdr:cNvSpPr/>
      </cdr:nvSpPr>
      <cdr:spPr>
        <a:xfrm xmlns:a="http://schemas.openxmlformats.org/drawingml/2006/main">
          <a:off x="2154826" y="2903182"/>
          <a:ext cx="457203" cy="215332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de-DE" sz="1200" b="1" dirty="0"/>
            <a:t>19.8</a:t>
          </a:r>
        </a:p>
      </cdr:txBody>
    </cdr:sp>
  </cdr:relSizeAnchor>
  <cdr:relSizeAnchor xmlns:cdr="http://schemas.openxmlformats.org/drawingml/2006/chartDrawing">
    <cdr:from>
      <cdr:x>0.32245</cdr:x>
      <cdr:y>0.8419</cdr:y>
    </cdr:from>
    <cdr:to>
      <cdr:x>0.39574</cdr:x>
      <cdr:y>0.88751</cdr:y>
    </cdr:to>
    <cdr:sp macro="" textlink="">
      <cdr:nvSpPr>
        <cdr:cNvPr id="12" name="Rechteck 11"/>
        <cdr:cNvSpPr/>
      </cdr:nvSpPr>
      <cdr:spPr>
        <a:xfrm xmlns:a="http://schemas.openxmlformats.org/drawingml/2006/main">
          <a:off x="2011525" y="3148842"/>
          <a:ext cx="457203" cy="170597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de-DE" sz="1200" b="1" dirty="0"/>
            <a:t>17.5</a:t>
          </a:r>
        </a:p>
      </cdr:txBody>
    </cdr:sp>
  </cdr:relSizeAnchor>
  <cdr:relSizeAnchor xmlns:cdr="http://schemas.openxmlformats.org/drawingml/2006/chartDrawing">
    <cdr:from>
      <cdr:x>0.28307</cdr:x>
      <cdr:y>0.90941</cdr:y>
    </cdr:from>
    <cdr:to>
      <cdr:x>0.35636</cdr:x>
      <cdr:y>0.95502</cdr:y>
    </cdr:to>
    <cdr:sp macro="" textlink="">
      <cdr:nvSpPr>
        <cdr:cNvPr id="13" name="Rechteck 12"/>
        <cdr:cNvSpPr/>
      </cdr:nvSpPr>
      <cdr:spPr>
        <a:xfrm xmlns:a="http://schemas.openxmlformats.org/drawingml/2006/main">
          <a:off x="1765866" y="3401327"/>
          <a:ext cx="457203" cy="170597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de-DE" sz="1200" b="1" dirty="0"/>
            <a:t>13.0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pPr>
              <a:defRPr/>
            </a:pPr>
            <a:fld id="{741A8D3B-608E-407D-936C-F919399C3363}" type="slidenum">
              <a:rPr lang="de-DE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55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pPr>
              <a:defRPr/>
            </a:pPr>
            <a:fld id="{2E480FDD-B0E2-45AD-BFB6-3D62B2F1911A}" type="slidenum">
              <a:rPr lang="de-DE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52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1DB57D-A62F-4121-8D75-BBDFA5DA5FB3}" type="slidenum">
              <a:rPr lang="de-DE" sz="1200" smtClean="0"/>
              <a:pPr eaLnBrk="1" hangingPunct="1"/>
              <a:t>1</a:t>
            </a:fld>
            <a:endParaRPr lang="de-DE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8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39F383-5106-4575-8ED9-A4684B9025E5}" type="slidenum">
              <a:rPr lang="de-DE" sz="1200" smtClean="0"/>
              <a:pPr eaLnBrk="1" hangingPunct="1"/>
              <a:t>2</a:t>
            </a:fld>
            <a:endParaRPr lang="en-GB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32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39F383-5106-4575-8ED9-A4684B9025E5}" type="slidenum">
              <a:rPr lang="de-DE" sz="1200" smtClean="0"/>
              <a:pPr eaLnBrk="1" hangingPunct="1"/>
              <a:t>3</a:t>
            </a:fld>
            <a:endParaRPr lang="en-GB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73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80FDD-B0E2-45AD-BFB6-3D62B2F1911A}" type="slidenum">
              <a:rPr lang="de-DE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4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80FDD-B0E2-45AD-BFB6-3D62B2F1911A}" type="slidenum">
              <a:rPr lang="de-DE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45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80FDD-B0E2-45AD-BFB6-3D62B2F1911A}" type="slidenum">
              <a:rPr lang="de-DE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4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n-GB" sz="800"/>
              <a:t>www.bgw-online.de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7848600" cy="1038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1682750"/>
            <a:ext cx="7848600" cy="361791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8892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 – X00x/Datum – Seite </a:t>
            </a:r>
            <a:fld id="{56F58C8A-0595-4DA6-BB81-3D443AF39D67}" type="slidenum">
              <a:rPr lang="de-DE"/>
              <a:pPr>
                <a:defRPr/>
              </a:pPr>
              <a:t>‹nr.›</a:t>
            </a:fld>
            <a:r>
              <a:rPr lang="de-DE"/>
              <a:t> von Gesamtseitenzahl</a:t>
            </a:r>
          </a:p>
        </p:txBody>
      </p:sp>
    </p:spTree>
    <p:extLst>
      <p:ext uri="{BB962C8B-B14F-4D97-AF65-F5344CB8AC3E}">
        <p14:creationId xmlns:p14="http://schemas.microsoft.com/office/powerpoint/2010/main" val="246777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598488"/>
            <a:ext cx="1962150" cy="52784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598488"/>
            <a:ext cx="5734050" cy="52784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 – X00x/Datum – Seite </a:t>
            </a:r>
            <a:fld id="{EFCCDC59-E5B9-4A2B-942B-478E951DAE98}" type="slidenum">
              <a:rPr lang="de-DE"/>
              <a:pPr>
                <a:defRPr/>
              </a:pPr>
              <a:t>‹nr.›</a:t>
            </a:fld>
            <a:r>
              <a:rPr lang="de-DE"/>
              <a:t> von Gesamtseitenzahl</a:t>
            </a:r>
          </a:p>
        </p:txBody>
      </p:sp>
    </p:spTree>
    <p:extLst>
      <p:ext uri="{BB962C8B-B14F-4D97-AF65-F5344CB8AC3E}">
        <p14:creationId xmlns:p14="http://schemas.microsoft.com/office/powerpoint/2010/main" val="357333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GPR – S. Freitag/22.05.2012 – Seite </a:t>
            </a:r>
            <a:fld id="{C735FFE4-EB61-4AA2-9CCE-E69BBB7D430E}" type="slidenum">
              <a:rPr lang="de-DE"/>
              <a:pPr>
                <a:defRPr/>
              </a:pPr>
              <a:t>‹nr.›</a:t>
            </a:fld>
            <a:r>
              <a:rPr lang="de-DE"/>
              <a:t> von 11</a:t>
            </a:r>
          </a:p>
        </p:txBody>
      </p:sp>
    </p:spTree>
    <p:extLst>
      <p:ext uri="{BB962C8B-B14F-4D97-AF65-F5344CB8AC3E}">
        <p14:creationId xmlns:p14="http://schemas.microsoft.com/office/powerpoint/2010/main" val="252461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 – X00x/Datum – Seite </a:t>
            </a:r>
            <a:fld id="{B494DA29-2D47-4C43-90D0-7D559B85710C}" type="slidenum">
              <a:rPr lang="de-DE"/>
              <a:pPr>
                <a:defRPr/>
              </a:pPr>
              <a:t>‹nr.›</a:t>
            </a:fld>
            <a:r>
              <a:rPr lang="de-DE"/>
              <a:t> von Gesamtseitenzahl</a:t>
            </a:r>
          </a:p>
        </p:txBody>
      </p:sp>
    </p:spTree>
    <p:extLst>
      <p:ext uri="{BB962C8B-B14F-4D97-AF65-F5344CB8AC3E}">
        <p14:creationId xmlns:p14="http://schemas.microsoft.com/office/powerpoint/2010/main" val="42024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684338"/>
            <a:ext cx="3848100" cy="4192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84338"/>
            <a:ext cx="3848100" cy="4192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 – X00x/Datum – Seite </a:t>
            </a:r>
            <a:fld id="{86949AFC-B106-43F0-8391-B765E5544682}" type="slidenum">
              <a:rPr lang="de-DE"/>
              <a:pPr>
                <a:defRPr/>
              </a:pPr>
              <a:t>‹nr.›</a:t>
            </a:fld>
            <a:r>
              <a:rPr lang="de-DE"/>
              <a:t> von Gesamtseitenzahl</a:t>
            </a:r>
          </a:p>
        </p:txBody>
      </p:sp>
    </p:spTree>
    <p:extLst>
      <p:ext uri="{BB962C8B-B14F-4D97-AF65-F5344CB8AC3E}">
        <p14:creationId xmlns:p14="http://schemas.microsoft.com/office/powerpoint/2010/main" val="204500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 – X00x/Datum – Seite </a:t>
            </a:r>
            <a:fld id="{5A863252-D69F-48F6-97BC-0877B466D286}" type="slidenum">
              <a:rPr lang="de-DE"/>
              <a:pPr>
                <a:defRPr/>
              </a:pPr>
              <a:t>‹nr.›</a:t>
            </a:fld>
            <a:r>
              <a:rPr lang="de-DE"/>
              <a:t> von Gesamtseitenzahl</a:t>
            </a:r>
          </a:p>
        </p:txBody>
      </p:sp>
    </p:spTree>
    <p:extLst>
      <p:ext uri="{BB962C8B-B14F-4D97-AF65-F5344CB8AC3E}">
        <p14:creationId xmlns:p14="http://schemas.microsoft.com/office/powerpoint/2010/main" val="428893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 – X00x/Datum – Seite </a:t>
            </a:r>
            <a:fld id="{2F3BF9F8-A234-4365-9DD8-C79F2BE1BAA3}" type="slidenum">
              <a:rPr lang="de-DE"/>
              <a:pPr>
                <a:defRPr/>
              </a:pPr>
              <a:t>‹nr.›</a:t>
            </a:fld>
            <a:r>
              <a:rPr lang="de-DE"/>
              <a:t> von Gesamtseitenzahl</a:t>
            </a:r>
          </a:p>
        </p:txBody>
      </p:sp>
    </p:spTree>
    <p:extLst>
      <p:ext uri="{BB962C8B-B14F-4D97-AF65-F5344CB8AC3E}">
        <p14:creationId xmlns:p14="http://schemas.microsoft.com/office/powerpoint/2010/main" val="315404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 – X00x/Datum – Seite </a:t>
            </a:r>
            <a:fld id="{C6E9A44D-D2FD-4CCA-95CB-2F7B4E5F03DD}" type="slidenum">
              <a:rPr lang="de-DE"/>
              <a:pPr>
                <a:defRPr/>
              </a:pPr>
              <a:t>‹nr.›</a:t>
            </a:fld>
            <a:r>
              <a:rPr lang="de-DE"/>
              <a:t> von Gesamtseitenzahl</a:t>
            </a:r>
          </a:p>
        </p:txBody>
      </p:sp>
    </p:spTree>
    <p:extLst>
      <p:ext uri="{BB962C8B-B14F-4D97-AF65-F5344CB8AC3E}">
        <p14:creationId xmlns:p14="http://schemas.microsoft.com/office/powerpoint/2010/main" val="42325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 – X00x/Datum – Seite </a:t>
            </a:r>
            <a:fld id="{247AD0C4-CEF7-4123-83D7-A5CD2E137748}" type="slidenum">
              <a:rPr lang="de-DE"/>
              <a:pPr>
                <a:defRPr/>
              </a:pPr>
              <a:t>‹nr.›</a:t>
            </a:fld>
            <a:r>
              <a:rPr lang="de-DE"/>
              <a:t> von Gesamtseitenzahl</a:t>
            </a:r>
          </a:p>
        </p:txBody>
      </p:sp>
    </p:spTree>
    <p:extLst>
      <p:ext uri="{BB962C8B-B14F-4D97-AF65-F5344CB8AC3E}">
        <p14:creationId xmlns:p14="http://schemas.microsoft.com/office/powerpoint/2010/main" val="207646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 – X00x/Datum – Seite </a:t>
            </a:r>
            <a:fld id="{B0942795-F4CD-4392-8811-37DE61C17A14}" type="slidenum">
              <a:rPr lang="de-DE"/>
              <a:pPr>
                <a:defRPr/>
              </a:pPr>
              <a:t>‹nr.›</a:t>
            </a:fld>
            <a:r>
              <a:rPr lang="de-DE"/>
              <a:t> von Gesamtseitenzahl</a:t>
            </a:r>
          </a:p>
        </p:txBody>
      </p:sp>
    </p:spTree>
    <p:extLst>
      <p:ext uri="{BB962C8B-B14F-4D97-AF65-F5344CB8AC3E}">
        <p14:creationId xmlns:p14="http://schemas.microsoft.com/office/powerpoint/2010/main" val="168232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47700" y="598488"/>
            <a:ext cx="78486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47700" y="1684338"/>
            <a:ext cx="7848600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648000" anchor="ctr"/>
          <a:lstStyle/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n-GB" sz="800"/>
              <a:t>www.bgw-online.de</a:t>
            </a:r>
          </a:p>
        </p:txBody>
      </p:sp>
      <p:pic>
        <p:nvPicPr>
          <p:cNvPr id="1030" name="Picture 17" descr="PPT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24738" y="6169025"/>
            <a:ext cx="1079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gray">
          <a:xfrm rot="5400000">
            <a:off x="7493001" y="4357687"/>
            <a:ext cx="28956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600"/>
            </a:lvl1pPr>
          </a:lstStyle>
          <a:p>
            <a:pPr>
              <a:defRPr/>
            </a:pPr>
            <a:r>
              <a:rPr lang="de-DE"/>
              <a:t>GPR – S. Freitag/22.05.2012 – Seite </a:t>
            </a:r>
            <a:fld id="{346CE24A-364D-4AA1-ADF4-135A64CCD083}" type="slidenum">
              <a:rPr lang="de-DE"/>
              <a:pPr>
                <a:defRPr/>
              </a:pPr>
              <a:t>‹nr.›</a:t>
            </a:fld>
            <a:r>
              <a:rPr lang="de-DE"/>
              <a:t> von 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l"/>
        <a:tabLst>
          <a:tab pos="266700" algn="l"/>
        </a:tabLst>
        <a:defRPr sz="2000" b="1">
          <a:solidFill>
            <a:schemeClr val="tx1"/>
          </a:solidFill>
          <a:latin typeface="+mn-lt"/>
          <a:cs typeface="+mn-cs"/>
        </a:defRPr>
      </a:lvl2pPr>
      <a:lvl3pPr marL="536575" indent="-2651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803275" indent="-2651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1076325" indent="-2714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1533525" indent="-27146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1990725" indent="-27146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2447925" indent="-27146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2905125" indent="-27146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5076428" cy="1038225"/>
          </a:xfrm>
        </p:spPr>
        <p:txBody>
          <a:bodyPr/>
          <a:lstStyle/>
          <a:p>
            <a:r>
              <a:rPr lang="en-US" sz="3200" dirty="0"/>
              <a:t>Research in hairdressers  </a:t>
            </a:r>
            <a:br>
              <a:rPr lang="de-DE" sz="3200" dirty="0"/>
            </a:br>
            <a:r>
              <a:rPr lang="en-US" sz="2800" b="0" dirty="0"/>
              <a:t>Tasks, posture and MSDs</a:t>
            </a:r>
            <a:endParaRPr lang="de-DE" sz="2800" b="0" dirty="0"/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647700" y="4183340"/>
            <a:ext cx="515961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Aft>
                <a:spcPct val="50000"/>
              </a:spcAft>
            </a:pPr>
            <a:r>
              <a:rPr lang="de-DE" altLang="de-DE" b="1" dirty="0"/>
              <a:t>Dr. Sonja Freitag</a:t>
            </a:r>
          </a:p>
          <a:p>
            <a:pPr algn="l" eaLnBrk="1" hangingPunct="1"/>
            <a:r>
              <a:rPr lang="de-DE" altLang="de-DE" dirty="0"/>
              <a:t>German </a:t>
            </a:r>
            <a:r>
              <a:rPr lang="de-DE" altLang="de-DE" dirty="0" err="1"/>
              <a:t>Social</a:t>
            </a:r>
            <a:r>
              <a:rPr lang="de-DE" altLang="de-DE" dirty="0"/>
              <a:t> </a:t>
            </a:r>
            <a:r>
              <a:rPr lang="de-DE" altLang="de-DE" dirty="0" err="1"/>
              <a:t>Accident</a:t>
            </a:r>
            <a:r>
              <a:rPr lang="de-DE" altLang="de-DE" dirty="0"/>
              <a:t> Insurance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Health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Welfare</a:t>
            </a:r>
            <a:r>
              <a:rPr lang="de-DE" altLang="de-DE" dirty="0"/>
              <a:t> Services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" t="24201" r="32820" b="2995"/>
          <a:stretch/>
        </p:blipFill>
        <p:spPr bwMode="auto">
          <a:xfrm>
            <a:off x="5807315" y="188640"/>
            <a:ext cx="3337193" cy="55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47700" y="476672"/>
            <a:ext cx="7848600" cy="10302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lnSpc>
                <a:spcPct val="100000"/>
              </a:lnSpc>
              <a:buClrTx/>
            </a:pPr>
            <a:r>
              <a:rPr lang="en-GB" sz="3200" kern="0" dirty="0"/>
              <a:t>CUELA measurement system</a:t>
            </a:r>
            <a:br>
              <a:rPr lang="en-GB" sz="3200" kern="0" dirty="0"/>
            </a:br>
            <a:r>
              <a:rPr lang="en-GB" altLang="de-DE" sz="1600" b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(CUELA: German abbreviation for „computer-assisted recording and long-term analysis of musculoskeletal loads”)</a:t>
            </a:r>
            <a:endParaRPr lang="de-DE" altLang="de-DE" sz="1600" b="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>
              <a:buClrTx/>
              <a:buFontTx/>
            </a:pPr>
            <a:r>
              <a:rPr lang="en-GB" sz="3200" kern="0" dirty="0"/>
              <a:t> </a:t>
            </a:r>
          </a:p>
        </p:txBody>
      </p:sp>
      <p:pic>
        <p:nvPicPr>
          <p:cNvPr id="4098" name="Picture 2" descr="F:\Eigene Dateien_BGW\Bildmaterial Friseure\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39" y="1947070"/>
            <a:ext cx="2954977" cy="44025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Eigene Dateien_BGW\Bildmaterial Friseure\Fotos_CUELA-Friseure\3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 bwMode="auto">
          <a:xfrm>
            <a:off x="935732" y="1947070"/>
            <a:ext cx="3240224" cy="440930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08" y="2816932"/>
            <a:ext cx="3528256" cy="32679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647700" y="548681"/>
            <a:ext cx="7848600" cy="61206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2. stage: ergonomic evaluation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475656" y="4548870"/>
            <a:ext cx="3033526" cy="1679028"/>
            <a:chOff x="5390902" y="4194176"/>
            <a:chExt cx="3033526" cy="167902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012160" y="4194176"/>
              <a:ext cx="2412268" cy="1308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15000"/>
                </a:lnSpc>
                <a:spcAft>
                  <a:spcPts val="600"/>
                </a:spcAft>
              </a:pPr>
              <a:r>
                <a:rPr lang="de-DE" altLang="de-DE" dirty="0"/>
                <a:t>acceptable</a:t>
              </a:r>
            </a:p>
            <a:p>
              <a:pPr algn="l">
                <a:lnSpc>
                  <a:spcPct val="115000"/>
                </a:lnSpc>
                <a:spcAft>
                  <a:spcPts val="600"/>
                </a:spcAft>
              </a:pPr>
              <a:r>
                <a:rPr lang="de-DE" altLang="de-DE" dirty="0"/>
                <a:t>limited </a:t>
              </a:r>
              <a:r>
                <a:rPr lang="de-DE" altLang="de-DE" dirty="0" err="1"/>
                <a:t>acceptability</a:t>
              </a:r>
              <a:endParaRPr lang="de-DE" altLang="de-DE" dirty="0"/>
            </a:p>
            <a:p>
              <a:pPr algn="l">
                <a:lnSpc>
                  <a:spcPct val="115000"/>
                </a:lnSpc>
                <a:spcAft>
                  <a:spcPts val="600"/>
                </a:spcAft>
              </a:pPr>
              <a:r>
                <a:rPr lang="de-DE" altLang="de-DE" dirty="0"/>
                <a:t>not acceptable</a:t>
              </a: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5498914" y="4325222"/>
              <a:ext cx="360040" cy="180020"/>
            </a:xfrm>
            <a:prstGeom prst="roundRect">
              <a:avLst/>
            </a:prstGeom>
            <a:solidFill>
              <a:srgbClr val="92D050">
                <a:alpha val="48000"/>
              </a:srgbClr>
            </a:solidFill>
            <a:ln w="31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Abgerundetes Rechteck 9"/>
            <p:cNvSpPr/>
            <p:nvPr/>
          </p:nvSpPr>
          <p:spPr bwMode="auto">
            <a:xfrm>
              <a:off x="5509347" y="5197949"/>
              <a:ext cx="360040" cy="180020"/>
            </a:xfrm>
            <a:prstGeom prst="roundRect">
              <a:avLst/>
            </a:prstGeom>
            <a:solidFill>
              <a:srgbClr val="FF0000">
                <a:alpha val="48000"/>
              </a:srgbClr>
            </a:solidFill>
            <a:ln w="31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 bwMode="auto">
            <a:xfrm>
              <a:off x="5509347" y="4757270"/>
              <a:ext cx="360040" cy="180020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  <a:ln w="31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390902" y="5598567"/>
              <a:ext cx="212883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dirty="0"/>
                <a:t>(DIN EN 1005-4, ISO 11226)</a:t>
              </a:r>
            </a:p>
          </p:txBody>
        </p:sp>
      </p:grpSp>
      <p:sp>
        <p:nvSpPr>
          <p:cNvPr id="13" name="Rectangle 11"/>
          <p:cNvSpPr txBox="1">
            <a:spLocks noChangeArrowheads="1"/>
          </p:cNvSpPr>
          <p:nvPr/>
        </p:nvSpPr>
        <p:spPr>
          <a:xfrm>
            <a:off x="647700" y="1772816"/>
            <a:ext cx="7848600" cy="41404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5365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076325" indent="-27146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5335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9907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4479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29051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587" lvl="1" indent="0" eaLnBrk="1" hangingPunct="1">
              <a:buNone/>
              <a:defRPr/>
            </a:pPr>
            <a:r>
              <a:rPr lang="de-DE" kern="0" dirty="0" err="1"/>
              <a:t>How</a:t>
            </a:r>
            <a:r>
              <a:rPr lang="de-DE" kern="0" dirty="0"/>
              <a:t> </a:t>
            </a:r>
            <a:r>
              <a:rPr lang="de-DE" kern="0" dirty="0" err="1"/>
              <a:t>can</a:t>
            </a:r>
            <a:r>
              <a:rPr lang="de-DE" kern="0" dirty="0"/>
              <a:t> </a:t>
            </a:r>
            <a:r>
              <a:rPr lang="de-DE" kern="0" dirty="0" err="1"/>
              <a:t>postures</a:t>
            </a:r>
            <a:r>
              <a:rPr lang="de-DE" kern="0" dirty="0"/>
              <a:t> </a:t>
            </a:r>
            <a:r>
              <a:rPr lang="de-DE" kern="0" dirty="0" err="1"/>
              <a:t>be</a:t>
            </a:r>
            <a:r>
              <a:rPr lang="de-DE" kern="0" dirty="0"/>
              <a:t> </a:t>
            </a:r>
            <a:r>
              <a:rPr lang="de-DE" kern="0" dirty="0" err="1"/>
              <a:t>evaluated</a:t>
            </a:r>
            <a:r>
              <a:rPr lang="de-DE" kern="0" dirty="0"/>
              <a:t>?</a:t>
            </a:r>
            <a:endParaRPr lang="de-DE" b="0" kern="0" dirty="0"/>
          </a:p>
          <a:p>
            <a:pPr lvl="1" eaLnBrk="1" hangingPunct="1">
              <a:spcBef>
                <a:spcPts val="1200"/>
              </a:spcBef>
              <a:defRPr/>
            </a:pPr>
            <a:r>
              <a:rPr lang="de-DE" b="0" kern="0" dirty="0"/>
              <a:t>  </a:t>
            </a:r>
            <a:r>
              <a:rPr lang="de-DE" kern="0" dirty="0"/>
              <a:t>Magnitude  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de-DE" kern="0" dirty="0"/>
              <a:t>  Duration (</a:t>
            </a:r>
            <a:r>
              <a:rPr lang="de-DE" kern="0" dirty="0" err="1"/>
              <a:t>static</a:t>
            </a:r>
            <a:r>
              <a:rPr lang="de-DE" kern="0" dirty="0"/>
              <a:t> </a:t>
            </a:r>
            <a:r>
              <a:rPr lang="de-DE" kern="0" dirty="0" err="1"/>
              <a:t>postures</a:t>
            </a:r>
            <a:r>
              <a:rPr lang="de-DE" kern="0" dirty="0"/>
              <a:t>)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de-DE" kern="0" dirty="0"/>
              <a:t>  </a:t>
            </a:r>
            <a:r>
              <a:rPr lang="de-DE" kern="0" dirty="0" err="1"/>
              <a:t>Frequency</a:t>
            </a:r>
            <a:endParaRPr lang="de-DE" kern="0" dirty="0"/>
          </a:p>
          <a:p>
            <a:pPr lvl="1" eaLnBrk="1" hangingPunct="1">
              <a:defRPr/>
            </a:pPr>
            <a:endParaRPr lang="de-DE" kern="0" dirty="0"/>
          </a:p>
        </p:txBody>
      </p:sp>
      <p:sp>
        <p:nvSpPr>
          <p:cNvPr id="16" name="Rechteck 15"/>
          <p:cNvSpPr/>
          <p:nvPr/>
        </p:nvSpPr>
        <p:spPr bwMode="auto">
          <a:xfrm>
            <a:off x="7308304" y="6165304"/>
            <a:ext cx="1620180" cy="54006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71870"/>
              </p:ext>
            </p:extLst>
          </p:nvPr>
        </p:nvGraphicFramePr>
        <p:xfrm>
          <a:off x="503546" y="1304764"/>
          <a:ext cx="8136905" cy="537146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5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15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6100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 Joint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Direction of movement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Cutting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Proportion of time (%)</a:t>
                      </a:r>
                      <a:endParaRPr lang="en-GB" sz="1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Colouring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Proportion of time (%)</a:t>
                      </a:r>
                      <a:endParaRPr lang="en-GB" sz="1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Blow-drying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Proportion of time (%)</a:t>
                      </a:r>
                      <a:endParaRPr lang="en-GB" sz="1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Washing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Proportion of time (%)</a:t>
                      </a:r>
                      <a:endParaRPr lang="en-GB" sz="1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4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left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right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left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right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left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right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left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right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696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 Shoulder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Flexion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55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28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28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49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8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Extension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17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10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7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17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18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6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Abduction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61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43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56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27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94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50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47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6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Adduction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13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15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0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17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696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 Elbow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Pronation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64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36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56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13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56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34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64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6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Supination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19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</a:rPr>
                        <a:t>2</a:t>
                      </a:r>
                      <a:endParaRPr lang="en-GB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17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3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20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Flexion  &lt;60°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10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18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GB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Flexion  &gt;100°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25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19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18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35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3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6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 Hand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Flexion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3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3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6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Extension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28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8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12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26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696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</a:rPr>
                        <a:t> Back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Curvature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36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12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62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69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Rotation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5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2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69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Incline to the left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17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11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10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13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69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Incline to the right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12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10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10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</a:rPr>
                        <a:t>4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" name="Titel 1"/>
          <p:cNvSpPr txBox="1">
            <a:spLocks/>
          </p:cNvSpPr>
          <p:nvPr/>
        </p:nvSpPr>
        <p:spPr>
          <a:xfrm>
            <a:off x="647700" y="548680"/>
            <a:ext cx="7848600" cy="7062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2. stage: results</a:t>
            </a:r>
          </a:p>
        </p:txBody>
      </p:sp>
    </p:spTree>
    <p:extLst>
      <p:ext uri="{BB962C8B-B14F-4D97-AF65-F5344CB8AC3E}">
        <p14:creationId xmlns:p14="http://schemas.microsoft.com/office/powerpoint/2010/main" val="83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38284"/>
              </p:ext>
            </p:extLst>
          </p:nvPr>
        </p:nvGraphicFramePr>
        <p:xfrm>
          <a:off x="503546" y="1540812"/>
          <a:ext cx="7956886" cy="31089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69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6100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Joint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Direction of movement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Cutting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Repetition (</a:t>
                      </a:r>
                      <a:r>
                        <a:rPr lang="de-DE" sz="1400" b="0" dirty="0" err="1">
                          <a:effectLst/>
                        </a:rPr>
                        <a:t>no</a:t>
                      </a:r>
                      <a:r>
                        <a:rPr lang="de-DE" sz="1400" b="0" dirty="0">
                          <a:effectLst/>
                        </a:rPr>
                        <a:t>./min)</a:t>
                      </a:r>
                      <a:endParaRPr lang="en-GB" sz="1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Colouring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Repetition (</a:t>
                      </a:r>
                      <a:r>
                        <a:rPr lang="de-DE" sz="1400" b="0" dirty="0" err="1">
                          <a:effectLst/>
                        </a:rPr>
                        <a:t>no</a:t>
                      </a:r>
                      <a:r>
                        <a:rPr lang="de-DE" sz="1400" b="0" dirty="0">
                          <a:effectLst/>
                        </a:rPr>
                        <a:t>./min)</a:t>
                      </a:r>
                      <a:endParaRPr lang="en-GB" sz="1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Blow-drying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Repetition (</a:t>
                      </a:r>
                      <a:r>
                        <a:rPr lang="de-DE" sz="1400" b="0" dirty="0" err="1">
                          <a:effectLst/>
                        </a:rPr>
                        <a:t>no</a:t>
                      </a:r>
                      <a:r>
                        <a:rPr lang="de-DE" sz="1400" b="0" dirty="0">
                          <a:effectLst/>
                        </a:rPr>
                        <a:t>./min)</a:t>
                      </a:r>
                      <a:endParaRPr lang="en-GB" sz="1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Washing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Repetition (</a:t>
                      </a:r>
                      <a:r>
                        <a:rPr lang="de-DE" sz="1400" b="0" dirty="0" err="1">
                          <a:effectLst/>
                        </a:rPr>
                        <a:t>no</a:t>
                      </a:r>
                      <a:r>
                        <a:rPr lang="de-DE" sz="1400" b="0" dirty="0">
                          <a:effectLst/>
                        </a:rPr>
                        <a:t>./min)</a:t>
                      </a:r>
                      <a:endParaRPr lang="en-GB" sz="1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4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left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right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left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right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left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right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left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right</a:t>
                      </a:r>
                      <a:endParaRPr lang="en-GB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6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Shoulder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Flexion/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extension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Abduction/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adduction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6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Elbow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Pronation/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supination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Flexion/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extension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GB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Hand</a:t>
                      </a:r>
                      <a:endParaRPr lang="en-GB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Flexion/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extension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19*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itel 1"/>
          <p:cNvSpPr txBox="1">
            <a:spLocks/>
          </p:cNvSpPr>
          <p:nvPr/>
        </p:nvSpPr>
        <p:spPr>
          <a:xfrm>
            <a:off x="647700" y="548680"/>
            <a:ext cx="7848600" cy="7062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2. stage: results - repetition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25857"/>
              </p:ext>
            </p:extLst>
          </p:nvPr>
        </p:nvGraphicFramePr>
        <p:xfrm>
          <a:off x="503548" y="4977172"/>
          <a:ext cx="3204356" cy="153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Joint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Reference values for a high degree of repetitiveness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(according to</a:t>
                      </a:r>
                      <a:r>
                        <a:t> 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Kilbom, 1994)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Shoulder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2.5/min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Elbow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10/min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Hand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10/min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6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47700" y="548680"/>
            <a:ext cx="7848600" cy="7062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de-DE" sz="3200" kern="0" dirty="0"/>
              <a:t>2. </a:t>
            </a:r>
            <a:r>
              <a:rPr lang="de-DE" sz="3200" kern="0" dirty="0" err="1"/>
              <a:t>stage</a:t>
            </a:r>
            <a:r>
              <a:rPr lang="de-DE" sz="3200" kern="0" dirty="0"/>
              <a:t>: </a:t>
            </a:r>
            <a:r>
              <a:rPr lang="de-DE" sz="3200" kern="0" dirty="0" err="1"/>
              <a:t>limitations</a:t>
            </a:r>
            <a:endParaRPr lang="de-DE" sz="3200" kern="0" dirty="0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647700" y="1772816"/>
            <a:ext cx="7848600" cy="41404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5365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076325" indent="-27146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5335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9907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4479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29051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de-DE" sz="2400" kern="0" dirty="0"/>
              <a:t> </a:t>
            </a:r>
            <a:r>
              <a:rPr lang="en-US" sz="2400" kern="0" dirty="0"/>
              <a:t>Only one test subject (senior hairdresser)</a:t>
            </a:r>
          </a:p>
          <a:p>
            <a:pPr marL="1587" lvl="1" indent="0" eaLnBrk="1" hangingPunct="1">
              <a:buNone/>
              <a:defRPr/>
            </a:pPr>
            <a:endParaRPr lang="en-US" sz="2400" kern="0" dirty="0"/>
          </a:p>
          <a:p>
            <a:pPr lvl="1" eaLnBrk="1" hangingPunct="1">
              <a:defRPr/>
            </a:pPr>
            <a:r>
              <a:rPr lang="en-US" sz="2400" kern="0" dirty="0"/>
              <a:t> Very well trained and physically fit</a:t>
            </a:r>
          </a:p>
          <a:p>
            <a:pPr lvl="1" eaLnBrk="1" hangingPunct="1">
              <a:defRPr/>
            </a:pPr>
            <a:endParaRPr lang="en-US" sz="2400" kern="0" dirty="0"/>
          </a:p>
          <a:p>
            <a:pPr lvl="1" eaLnBrk="1" hangingPunct="1">
              <a:defRPr/>
            </a:pPr>
            <a:r>
              <a:rPr lang="en-US" sz="2400" kern="0" dirty="0"/>
              <a:t> =&gt; 	Variety of possible working techniques,</a:t>
            </a:r>
            <a:br>
              <a:rPr lang="en-US" sz="2400" dirty="0"/>
            </a:br>
            <a:r>
              <a:rPr lang="en-US" sz="2400" kern="0" dirty="0"/>
              <a:t>	which have not been measured</a:t>
            </a:r>
          </a:p>
          <a:p>
            <a:pPr lvl="1" eaLnBrk="1" hangingPunct="1">
              <a:defRPr/>
            </a:pPr>
            <a:endParaRPr lang="en-US" sz="2400" kern="0" dirty="0"/>
          </a:p>
          <a:p>
            <a:pPr lvl="1" eaLnBrk="1" hangingPunct="1">
              <a:defRPr/>
            </a:pPr>
            <a:r>
              <a:rPr lang="en-US" sz="2400" kern="0" dirty="0"/>
              <a:t> =&gt;	Real average values likely to be </a:t>
            </a:r>
            <a:br>
              <a:rPr lang="en-US" sz="2400" dirty="0"/>
            </a:br>
            <a:r>
              <a:rPr lang="en-US" sz="2400" kern="0" dirty="0"/>
              <a:t>	significantly higher</a:t>
            </a:r>
          </a:p>
          <a:p>
            <a:pPr marL="1587" lvl="1" indent="0" eaLnBrk="1" hangingPunct="1">
              <a:buNone/>
              <a:defRPr/>
            </a:pPr>
            <a:endParaRPr lang="de-DE" sz="2400" kern="0" dirty="0"/>
          </a:p>
          <a:p>
            <a:pPr lvl="1" eaLnBrk="1" hangingPunct="1">
              <a:defRPr/>
            </a:pP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2519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47700" y="548680"/>
            <a:ext cx="7848600" cy="10302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3. stage: prevalence study</a:t>
            </a: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647700" y="1772816"/>
            <a:ext cx="7848600" cy="41404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5365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076325" indent="-27146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5335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9907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4479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29051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GB" sz="2400" kern="0" dirty="0"/>
              <a:t> 1280 businesses contacted by telephone</a:t>
            </a:r>
          </a:p>
          <a:p>
            <a:pPr marL="1587" lvl="1" indent="0" eaLnBrk="1" hangingPunct="1">
              <a:buNone/>
              <a:defRPr/>
            </a:pPr>
            <a:endParaRPr lang="en-GB" sz="2400" kern="0" dirty="0"/>
          </a:p>
          <a:p>
            <a:pPr lvl="1" eaLnBrk="1" hangingPunct="1">
              <a:defRPr/>
            </a:pPr>
            <a:r>
              <a:rPr lang="en-GB" sz="2400" kern="0" dirty="0"/>
              <a:t> 550 businesses participated</a:t>
            </a:r>
          </a:p>
          <a:p>
            <a:pPr marL="1587" lvl="1" indent="0" eaLnBrk="1" hangingPunct="1">
              <a:buFont typeface="Wingdings" pitchFamily="2" charset="2"/>
              <a:buNone/>
              <a:defRPr/>
            </a:pPr>
            <a:endParaRPr lang="en-GB" sz="2400" kern="0" dirty="0"/>
          </a:p>
          <a:p>
            <a:pPr lvl="1" eaLnBrk="1" hangingPunct="1">
              <a:defRPr/>
            </a:pPr>
            <a:r>
              <a:rPr lang="en-GB" sz="2400" kern="0" dirty="0"/>
              <a:t> 2159 questionnaires dispatched</a:t>
            </a:r>
          </a:p>
          <a:p>
            <a:pPr marL="1587" lvl="1" indent="0" eaLnBrk="1" hangingPunct="1">
              <a:buFont typeface="Wingdings" pitchFamily="2" charset="2"/>
              <a:buNone/>
              <a:defRPr/>
            </a:pPr>
            <a:endParaRPr lang="en-GB" sz="2400" kern="0" dirty="0"/>
          </a:p>
          <a:p>
            <a:pPr lvl="1" eaLnBrk="1" hangingPunct="1">
              <a:defRPr/>
            </a:pPr>
            <a:r>
              <a:rPr lang="en-GB" sz="2400" kern="0" dirty="0"/>
              <a:t> 889 questionnaires returned</a:t>
            </a:r>
          </a:p>
          <a:p>
            <a:pPr marL="1587" lvl="1" indent="0" eaLnBrk="1" hangingPunct="1">
              <a:buNone/>
              <a:defRPr/>
            </a:pPr>
            <a:br>
              <a:rPr lang="en-GB" sz="2400" kern="0" dirty="0"/>
            </a:br>
            <a:r>
              <a:rPr lang="en-GB" sz="2400" kern="0" dirty="0"/>
              <a:t>    =&gt; Response rate: 41.2%</a:t>
            </a:r>
          </a:p>
        </p:txBody>
      </p:sp>
    </p:spTree>
    <p:extLst>
      <p:ext uri="{BB962C8B-B14F-4D97-AF65-F5344CB8AC3E}">
        <p14:creationId xmlns:p14="http://schemas.microsoft.com/office/powerpoint/2010/main" val="39949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750225"/>
              </p:ext>
            </p:extLst>
          </p:nvPr>
        </p:nvGraphicFramePr>
        <p:xfrm>
          <a:off x="4535996" y="1520788"/>
          <a:ext cx="41253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74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Level of training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[%]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r>
                        <a:rPr lang="de-DE" dirty="0"/>
                        <a:t>Trainee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9.2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r>
                        <a:rPr dirty="0"/>
                        <a:t>Fully-trained hairdresser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52.8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r>
                        <a:t>Senior hairdresser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35.4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r>
                        <a:t>Other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2.5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>
          <a:xfrm>
            <a:off x="800100" y="548680"/>
            <a:ext cx="7848600" cy="6978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3. stage: results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16175"/>
              </p:ext>
            </p:extLst>
          </p:nvPr>
        </p:nvGraphicFramePr>
        <p:xfrm>
          <a:off x="4535996" y="3897052"/>
          <a:ext cx="4140460" cy="183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Occupational status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[%]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Employed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69.8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44">
                <a:tc>
                  <a:txBody>
                    <a:bodyPr/>
                    <a:lstStyle/>
                    <a:p>
                      <a:r>
                        <a:t>Self-employed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28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44">
                <a:tc>
                  <a:txBody>
                    <a:bodyPr/>
                    <a:lstStyle/>
                    <a:p>
                      <a:r>
                        <a:t>Employed and self-employed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2.2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56993"/>
              </p:ext>
            </p:extLst>
          </p:nvPr>
        </p:nvGraphicFramePr>
        <p:xfrm>
          <a:off x="935596" y="1520788"/>
          <a:ext cx="324036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Gender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Frequency</a:t>
                      </a:r>
                      <a:br>
                        <a:rPr lang="de-DE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[%]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W</a:t>
                      </a:r>
                      <a:r>
                        <a:rPr dirty="0"/>
                        <a:t>omen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  <a:r>
                        <a:rPr dirty="0" err="1"/>
                        <a:t>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398424"/>
              </p:ext>
            </p:extLst>
          </p:nvPr>
        </p:nvGraphicFramePr>
        <p:xfrm>
          <a:off x="935596" y="3176972"/>
          <a:ext cx="32403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74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[%]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r>
                        <a:rPr lang="de-DE" dirty="0"/>
                        <a:t>&lt;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r>
                        <a:rPr lang="de-DE" dirty="0"/>
                        <a:t>20 –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r>
                        <a:rPr dirty="0"/>
                        <a:t>30</a:t>
                      </a:r>
                      <a:r>
                        <a:rPr lang="de-DE" dirty="0"/>
                        <a:t> </a:t>
                      </a:r>
                      <a:r>
                        <a:rPr dirty="0"/>
                        <a:t>–</a:t>
                      </a:r>
                      <a:r>
                        <a:rPr lang="de-DE" dirty="0"/>
                        <a:t> </a:t>
                      </a:r>
                      <a:r>
                        <a:rPr dirty="0"/>
                        <a:t>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16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r>
                        <a:rPr dirty="0"/>
                        <a:t>40</a:t>
                      </a:r>
                      <a:r>
                        <a:rPr lang="de-DE" dirty="0"/>
                        <a:t> </a:t>
                      </a:r>
                      <a:r>
                        <a:rPr dirty="0"/>
                        <a:t>–</a:t>
                      </a:r>
                      <a:r>
                        <a:rPr lang="de-DE" dirty="0"/>
                        <a:t> </a:t>
                      </a:r>
                      <a:r>
                        <a:rPr dirty="0"/>
                        <a:t>49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24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50 –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r>
                        <a:rPr dirty="0"/>
                        <a:t>&gt;= </a:t>
                      </a:r>
                      <a:r>
                        <a:rPr lang="de-DE" dirty="0"/>
                        <a:t>6</a:t>
                      </a:r>
                      <a:r>
                        <a:rPr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11"/>
          <p:cNvSpPr txBox="1">
            <a:spLocks noChangeArrowheads="1"/>
          </p:cNvSpPr>
          <p:nvPr/>
        </p:nvSpPr>
        <p:spPr>
          <a:xfrm>
            <a:off x="503548" y="5985284"/>
            <a:ext cx="7848600" cy="6120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5365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076325" indent="-27146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5335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9907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4479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29051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GB" kern="0" dirty="0"/>
              <a:t> Reduction of working hours due to MSDs: 13.4%</a:t>
            </a:r>
          </a:p>
        </p:txBody>
      </p:sp>
    </p:spTree>
    <p:extLst>
      <p:ext uri="{BB962C8B-B14F-4D97-AF65-F5344CB8AC3E}">
        <p14:creationId xmlns:p14="http://schemas.microsoft.com/office/powerpoint/2010/main" val="7141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4501" r="2313" b="19279"/>
          <a:stretch/>
        </p:blipFill>
        <p:spPr>
          <a:xfrm>
            <a:off x="647564" y="383255"/>
            <a:ext cx="7236804" cy="64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628298920"/>
              </p:ext>
            </p:extLst>
          </p:nvPr>
        </p:nvGraphicFramePr>
        <p:xfrm>
          <a:off x="251520" y="1466782"/>
          <a:ext cx="7920880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el 1"/>
          <p:cNvSpPr txBox="1">
            <a:spLocks/>
          </p:cNvSpPr>
          <p:nvPr/>
        </p:nvSpPr>
        <p:spPr>
          <a:xfrm>
            <a:off x="800100" y="548680"/>
            <a:ext cx="7848600" cy="6978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3. stage: results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2951820" y="1844824"/>
            <a:ext cx="2628292" cy="19765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7200292" y="3825044"/>
            <a:ext cx="1224136" cy="1692188"/>
            <a:chOff x="7344308" y="3194162"/>
            <a:chExt cx="1224136" cy="1692188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7488324" y="3356992"/>
              <a:ext cx="1080120" cy="1366528"/>
              <a:chOff x="7488324" y="3356992"/>
              <a:chExt cx="1080120" cy="1366528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7632340" y="3356992"/>
                <a:ext cx="936104" cy="13665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de-DE" sz="1200" b="1" dirty="0"/>
                  <a:t>1-7 </a:t>
                </a:r>
                <a:r>
                  <a:rPr lang="de-DE" sz="1200" b="1" dirty="0" err="1"/>
                  <a:t>days</a:t>
                </a:r>
                <a:r>
                  <a:rPr lang="de-DE" sz="1200" b="1" dirty="0"/>
                  <a:t>        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de-DE" sz="1200" b="1" dirty="0"/>
                  <a:t>8-30 </a:t>
                </a:r>
                <a:r>
                  <a:rPr lang="de-DE" sz="1200" b="1" dirty="0" err="1"/>
                  <a:t>day</a:t>
                </a:r>
                <a:r>
                  <a:rPr lang="de-DE" sz="1200" b="1" dirty="0"/>
                  <a:t>       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de-DE" sz="1200" b="1" dirty="0"/>
                  <a:t>&gt;30 </a:t>
                </a:r>
                <a:r>
                  <a:rPr lang="de-DE" sz="1200" b="1" dirty="0" err="1"/>
                  <a:t>days</a:t>
                </a:r>
                <a:r>
                  <a:rPr lang="de-DE" sz="1200" b="1" dirty="0"/>
                  <a:t>       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de-DE" sz="1200" b="1" dirty="0" err="1"/>
                  <a:t>daily</a:t>
                </a:r>
                <a:r>
                  <a:rPr lang="de-DE" sz="1200" b="1" dirty="0"/>
                  <a:t>   </a:t>
                </a:r>
              </a:p>
            </p:txBody>
          </p:sp>
          <p:sp>
            <p:nvSpPr>
              <p:cNvPr id="7" name="Rechteck 6"/>
              <p:cNvSpPr/>
              <p:nvPr/>
            </p:nvSpPr>
            <p:spPr bwMode="auto">
              <a:xfrm>
                <a:off x="7488324" y="3429000"/>
                <a:ext cx="144016" cy="144016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Rechteck 7"/>
              <p:cNvSpPr/>
              <p:nvPr/>
            </p:nvSpPr>
            <p:spPr bwMode="auto">
              <a:xfrm>
                <a:off x="7488324" y="3789040"/>
                <a:ext cx="144016" cy="144016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Rechteck 8"/>
              <p:cNvSpPr/>
              <p:nvPr/>
            </p:nvSpPr>
            <p:spPr bwMode="auto">
              <a:xfrm>
                <a:off x="7488324" y="4113076"/>
                <a:ext cx="144016" cy="144016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7488324" y="4473116"/>
                <a:ext cx="144016" cy="144016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Rechteck 16"/>
            <p:cNvSpPr/>
            <p:nvPr/>
          </p:nvSpPr>
          <p:spPr bwMode="auto">
            <a:xfrm>
              <a:off x="7344308" y="3194162"/>
              <a:ext cx="1224136" cy="169218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107504" y="2332530"/>
            <a:ext cx="1224136" cy="3877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Neck</a:t>
            </a:r>
          </a:p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Lower back</a:t>
            </a:r>
          </a:p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Shoulders</a:t>
            </a:r>
          </a:p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Upper back</a:t>
            </a:r>
          </a:p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Wrists</a:t>
            </a:r>
          </a:p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Feet</a:t>
            </a:r>
          </a:p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Knees</a:t>
            </a:r>
          </a:p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Hips</a:t>
            </a:r>
          </a:p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Thumbs</a:t>
            </a:r>
          </a:p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Fingers</a:t>
            </a:r>
          </a:p>
          <a:p>
            <a:pPr algn="r">
              <a:lnSpc>
                <a:spcPct val="100000"/>
              </a:lnSpc>
              <a:spcAft>
                <a:spcPts val="1500"/>
              </a:spcAft>
            </a:pPr>
            <a:r>
              <a:rPr lang="en-US" sz="1100" b="1" dirty="0"/>
              <a:t>Elbows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13733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00100" y="512676"/>
            <a:ext cx="7848600" cy="6978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3. stage: </a:t>
            </a:r>
            <a:r>
              <a:rPr lang="en-GB" sz="3200" b="0" kern="0" dirty="0"/>
              <a:t>results – influencing factors</a:t>
            </a:r>
          </a:p>
        </p:txBody>
      </p:sp>
      <p:graphicFrame>
        <p:nvGraphicFramePr>
          <p:cNvPr id="5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709890"/>
              </p:ext>
            </p:extLst>
          </p:nvPr>
        </p:nvGraphicFramePr>
        <p:xfrm>
          <a:off x="431540" y="1720791"/>
          <a:ext cx="8172907" cy="3688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Neck</a:t>
                      </a:r>
                    </a:p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 (</a:t>
                      </a:r>
                      <a:r>
                        <a:rPr lang="de-D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crude</a:t>
                      </a:r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Shoulders</a:t>
                      </a:r>
                      <a:endParaRPr lang="de-DE" sz="16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 (</a:t>
                      </a:r>
                      <a:r>
                        <a:rPr lang="de-D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crude</a:t>
                      </a:r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Upper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 (</a:t>
                      </a:r>
                      <a:r>
                        <a:rPr lang="de-D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crude</a:t>
                      </a:r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Lower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 (</a:t>
                      </a:r>
                      <a:r>
                        <a:rPr lang="de-D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crude</a:t>
                      </a:r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effectLst/>
                        </a:rPr>
                        <a:t> BMI 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effectLst/>
                        </a:rPr>
                        <a:t> </a:t>
                      </a:r>
                      <a:r>
                        <a:rPr lang="de-DE" sz="1600" b="1" u="none" strike="noStrike" dirty="0" err="1">
                          <a:effectLst/>
                        </a:rPr>
                        <a:t>Freelance</a:t>
                      </a:r>
                      <a:r>
                        <a:rPr lang="de-DE" sz="1600" b="1" u="none" strike="noStrike" dirty="0">
                          <a:effectLst/>
                        </a:rPr>
                        <a:t> (</a:t>
                      </a:r>
                      <a:r>
                        <a:rPr lang="de-DE" sz="1600" b="1" u="none" strike="noStrike" dirty="0" err="1">
                          <a:effectLst/>
                        </a:rPr>
                        <a:t>yes</a:t>
                      </a:r>
                      <a:r>
                        <a:rPr lang="de-DE" sz="1600" b="1" u="none" strike="noStrike" dirty="0">
                          <a:effectLst/>
                        </a:rPr>
                        <a:t>)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effectLst/>
                        </a:rPr>
                        <a:t> Sex (</a:t>
                      </a:r>
                      <a:r>
                        <a:rPr lang="de-DE" sz="1600" b="1" u="none" strike="noStrike" dirty="0" err="1">
                          <a:effectLst/>
                        </a:rPr>
                        <a:t>female</a:t>
                      </a:r>
                      <a:r>
                        <a:rPr lang="de-DE" sz="1600" b="1" u="none" strike="noStrike" dirty="0">
                          <a:effectLst/>
                        </a:rPr>
                        <a:t>)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effectLst/>
                        </a:rPr>
                        <a:t> Age (Jahre)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effectLst/>
                        </a:rPr>
                        <a:t> Job</a:t>
                      </a:r>
                      <a:r>
                        <a:rPr lang="de-DE" sz="1600" b="1" u="none" strike="noStrike" baseline="0" dirty="0">
                          <a:effectLst/>
                        </a:rPr>
                        <a:t> </a:t>
                      </a:r>
                      <a:r>
                        <a:rPr lang="de-DE" sz="1600" b="1" u="none" strike="noStrike" baseline="0" dirty="0" err="1">
                          <a:effectLst/>
                        </a:rPr>
                        <a:t>experience</a:t>
                      </a:r>
                      <a:r>
                        <a:rPr lang="de-DE" sz="1600" b="1" u="none" strike="noStrike" dirty="0">
                          <a:effectLst/>
                        </a:rPr>
                        <a:t> (</a:t>
                      </a:r>
                      <a:r>
                        <a:rPr lang="de-DE" sz="1600" b="1" u="none" strike="noStrike" dirty="0" err="1">
                          <a:effectLst/>
                        </a:rPr>
                        <a:t>years</a:t>
                      </a:r>
                      <a:r>
                        <a:rPr lang="de-DE" sz="1600" b="1" u="none" strike="noStrike" dirty="0">
                          <a:effectLst/>
                        </a:rPr>
                        <a:t>)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effectLst/>
                        </a:rPr>
                        <a:t> Working </a:t>
                      </a:r>
                      <a:r>
                        <a:rPr lang="de-DE" sz="1600" b="1" u="none" strike="noStrike" dirty="0" err="1">
                          <a:effectLst/>
                        </a:rPr>
                        <a:t>hours</a:t>
                      </a:r>
                      <a:r>
                        <a:rPr lang="de-DE" sz="1600" b="1" u="none" strike="noStrike" dirty="0">
                          <a:effectLst/>
                        </a:rPr>
                        <a:t> per </a:t>
                      </a:r>
                      <a:r>
                        <a:rPr lang="de-DE" sz="1600" b="1" u="none" strike="noStrike" dirty="0" err="1">
                          <a:effectLst/>
                        </a:rPr>
                        <a:t>week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effectLst/>
                        </a:rPr>
                        <a:t> Working</a:t>
                      </a:r>
                      <a:r>
                        <a:rPr lang="de-DE" sz="1600" b="1" u="none" strike="noStrike" baseline="0" dirty="0">
                          <a:effectLst/>
                        </a:rPr>
                        <a:t> </a:t>
                      </a:r>
                      <a:r>
                        <a:rPr lang="de-DE" sz="1600" b="1" u="none" strike="noStrike" baseline="0" dirty="0" err="1">
                          <a:effectLst/>
                        </a:rPr>
                        <a:t>hours</a:t>
                      </a:r>
                      <a:r>
                        <a:rPr lang="de-DE" sz="1600" b="1" u="none" strike="noStrike" baseline="0" dirty="0">
                          <a:effectLst/>
                        </a:rPr>
                        <a:t> </a:t>
                      </a:r>
                      <a:r>
                        <a:rPr lang="de-DE" sz="1600" b="1" u="none" strike="noStrike" baseline="0" dirty="0" err="1">
                          <a:effectLst/>
                        </a:rPr>
                        <a:t>reduced</a:t>
                      </a:r>
                      <a:r>
                        <a:rPr lang="de-DE" sz="1600" b="1" u="none" strike="noStrike" dirty="0">
                          <a:effectLst/>
                        </a:rPr>
                        <a:t> (</a:t>
                      </a:r>
                      <a:r>
                        <a:rPr lang="de-DE" sz="1600" b="1" u="none" strike="noStrike" dirty="0" err="1">
                          <a:effectLst/>
                        </a:rPr>
                        <a:t>yes</a:t>
                      </a:r>
                      <a:r>
                        <a:rPr lang="de-DE" sz="1600" b="1" u="none" strike="noStrike" dirty="0">
                          <a:effectLst/>
                        </a:rPr>
                        <a:t>)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2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/>
              <a:t>Overview</a:t>
            </a:r>
            <a:br>
              <a:rPr dirty="0"/>
            </a:br>
            <a:endParaRPr lang="en-GB" sz="3200" dirty="0"/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7700" y="1772816"/>
            <a:ext cx="7848600" cy="3312367"/>
          </a:xfrm>
        </p:spPr>
        <p:txBody>
          <a:bodyPr/>
          <a:lstStyle/>
          <a:p>
            <a:pPr lvl="1" eaLnBrk="1" hangingPunct="1">
              <a:defRPr/>
            </a:pPr>
            <a:r>
              <a:rPr lang="en-GB" dirty="0"/>
              <a:t> Background </a:t>
            </a:r>
          </a:p>
          <a:p>
            <a:pPr marL="1587" lvl="1" indent="0" eaLnBrk="1" hangingPunct="1">
              <a:buFont typeface="Wingdings" pitchFamily="2" charset="2"/>
              <a:buNone/>
              <a:defRPr/>
            </a:pPr>
            <a:endParaRPr lang="en-GB" dirty="0"/>
          </a:p>
          <a:p>
            <a:pPr lvl="1" eaLnBrk="1" hangingPunct="1">
              <a:defRPr/>
            </a:pPr>
            <a:r>
              <a:rPr lang="en-GB" dirty="0"/>
              <a:t> Objectives of the four-stage research project</a:t>
            </a:r>
          </a:p>
          <a:p>
            <a:pPr marL="1587" lvl="1" indent="0" eaLnBrk="1" hangingPunct="1">
              <a:buFont typeface="Wingdings" pitchFamily="2" charset="2"/>
              <a:buNone/>
              <a:defRPr/>
            </a:pPr>
            <a:endParaRPr lang="en-GB" dirty="0"/>
          </a:p>
          <a:p>
            <a:pPr lvl="1" eaLnBrk="1" hangingPunct="1">
              <a:defRPr/>
            </a:pPr>
            <a:r>
              <a:rPr lang="en-GB" dirty="0"/>
              <a:t> Methodologies and results of stages 1 to 3</a:t>
            </a:r>
          </a:p>
          <a:p>
            <a:pPr marL="1587" lvl="1" indent="0" eaLnBrk="1" hangingPunct="1">
              <a:buNone/>
              <a:defRPr/>
            </a:pPr>
            <a:endParaRPr lang="en-GB" dirty="0"/>
          </a:p>
          <a:p>
            <a:pPr lvl="1" eaLnBrk="1" hangingPunct="1">
              <a:defRPr/>
            </a:pPr>
            <a:r>
              <a:rPr lang="en-GB" dirty="0"/>
              <a:t> Outlook (stage 4)</a:t>
            </a:r>
          </a:p>
          <a:p>
            <a:pPr lvl="1" eaLnBrk="1" hangingPunct="1">
              <a:defRPr/>
            </a:pPr>
            <a:endParaRPr lang="en-GB" dirty="0"/>
          </a:p>
          <a:p>
            <a:pPr lvl="1" eaLnBrk="1" hangingPunct="1">
              <a:defRPr/>
            </a:pPr>
            <a:r>
              <a:rPr lang="en-GB" dirty="0"/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606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286000" y="1723918"/>
            <a:ext cx="4572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8787" lvl="1" indent="-457200" eaLnBrk="1" hangingPunct="1">
              <a:buFont typeface="+mj-lt"/>
              <a:buAutoNum type="arabicPeriod"/>
              <a:defRPr/>
            </a:pPr>
            <a:endParaRPr lang="en-GB" sz="1400" dirty="0"/>
          </a:p>
          <a:p>
            <a:pPr marL="1587" lvl="1" indent="0" eaLnBrk="1" hangingPunct="1">
              <a:buNone/>
              <a:defRPr/>
            </a:pPr>
            <a:r>
              <a:rPr lang="en-US"/>
              <a:t>	</a:t>
            </a:r>
          </a:p>
        </p:txBody>
      </p:sp>
      <p:sp>
        <p:nvSpPr>
          <p:cNvPr id="4" name="Rechteck 3"/>
          <p:cNvSpPr/>
          <p:nvPr/>
        </p:nvSpPr>
        <p:spPr>
          <a:xfrm>
            <a:off x="590067" y="580382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 lvl="1" algn="l" eaLnBrk="1" hangingPunct="1">
              <a:defRPr/>
            </a:pPr>
            <a:endParaRPr lang="de-DE" b="1" dirty="0">
              <a:latin typeface="+mn-lt"/>
            </a:endParaRPr>
          </a:p>
          <a:p>
            <a:pPr marL="1587" lvl="1" algn="l" eaLnBrk="1" hangingPunct="1">
              <a:defRPr/>
            </a:pP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774798" y="2714625"/>
            <a:ext cx="130077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47700" y="598488"/>
            <a:ext cx="7848600" cy="10302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4. stage: main study / outlook</a:t>
            </a: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647700" y="1772816"/>
            <a:ext cx="8001000" cy="41404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5365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076325" indent="-27146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5335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9907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4479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29051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spcAft>
                <a:spcPts val="1800"/>
              </a:spcAft>
              <a:defRPr/>
            </a:pPr>
            <a:r>
              <a:rPr lang="en-GB" kern="0" dirty="0"/>
              <a:t> Identification of typical work and shift profiles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GB" kern="0" dirty="0"/>
              <a:t> Ergonomic evaluation of these profiles</a:t>
            </a:r>
            <a:endParaRPr lang="en-GB" strike="sngStrike" kern="0" dirty="0"/>
          </a:p>
          <a:p>
            <a:pPr lvl="1" eaLnBrk="1" hangingPunct="1">
              <a:spcAft>
                <a:spcPts val="1800"/>
              </a:spcAft>
              <a:defRPr/>
            </a:pPr>
            <a:r>
              <a:rPr lang="en-GB" kern="0" dirty="0"/>
              <a:t> =&gt; 	Identification of physiological and non-</a:t>
            </a:r>
            <a:br>
              <a:rPr lang="en-GB" kern="0" dirty="0"/>
            </a:br>
            <a:r>
              <a:rPr lang="en-GB" kern="0" dirty="0"/>
              <a:t>	physiological movement sequences 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GB" kern="0" dirty="0"/>
              <a:t> =&gt;	Identification of preventive measures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GB" kern="0" dirty="0"/>
              <a:t> =&gt;	Making hairdressers aware of non-</a:t>
            </a:r>
            <a:br>
              <a:rPr lang="en-GB" kern="0" dirty="0"/>
            </a:br>
            <a:r>
              <a:rPr lang="en-GB" kern="0" dirty="0"/>
              <a:t>	physiological</a:t>
            </a:r>
            <a:r>
              <a:rPr lang="en-GB" dirty="0"/>
              <a:t> </a:t>
            </a:r>
            <a:r>
              <a:rPr lang="en-GB" kern="0" dirty="0"/>
              <a:t>postures / movements</a:t>
            </a:r>
          </a:p>
          <a:p>
            <a:pPr marL="1587" lvl="1" indent="0" eaLnBrk="1" hangingPunct="1">
              <a:buNone/>
              <a:defRPr/>
            </a:pPr>
            <a:endParaRPr lang="en-GB" kern="0" dirty="0"/>
          </a:p>
          <a:p>
            <a:pPr marL="1587" lvl="1" indent="0" eaLnBrk="1" hangingPunct="1">
              <a:buFont typeface="Wingdings" pitchFamily="2" charset="2"/>
              <a:buNone/>
              <a:defRPr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5503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47700" y="598488"/>
            <a:ext cx="7848600" cy="10302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0" dirty="0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647700" y="1772816"/>
            <a:ext cx="8001000" cy="41404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5365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651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076325" indent="-27146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5335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9907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4479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2905125" indent="-27146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spcAft>
                <a:spcPts val="1800"/>
              </a:spcAft>
              <a:buClr>
                <a:srgbClr val="FCB135"/>
              </a:buClr>
              <a:defRPr/>
            </a:pP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Hairdressing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involves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many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different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activities</a:t>
            </a:r>
          </a:p>
          <a:p>
            <a:pPr lvl="1" eaLnBrk="1" hangingPunct="1">
              <a:spcAft>
                <a:spcPts val="1800"/>
              </a:spcAft>
              <a:buClr>
                <a:srgbClr val="FCB135"/>
              </a:buClr>
              <a:defRPr/>
            </a:pP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Multiple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stressful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postures and repetitive </a:t>
            </a:r>
            <a:br>
              <a:rPr lang="en-GB" sz="2400" kern="0" dirty="0">
                <a:solidFill>
                  <a:srgbClr val="000000"/>
                </a:solidFill>
              </a:rPr>
            </a:br>
            <a:r>
              <a:rPr lang="en-GB" sz="2400" kern="0" dirty="0">
                <a:solidFill>
                  <a:srgbClr val="000000"/>
                </a:solidFill>
              </a:rPr>
              <a:t> movements</a:t>
            </a:r>
          </a:p>
          <a:p>
            <a:pPr lvl="1" eaLnBrk="1" hangingPunct="1">
              <a:spcAft>
                <a:spcPts val="1800"/>
              </a:spcAft>
              <a:buClr>
                <a:srgbClr val="FCB135"/>
              </a:buClr>
              <a:defRPr/>
            </a:pPr>
            <a:r>
              <a:rPr lang="en-GB" sz="2400" kern="0" dirty="0">
                <a:solidFill>
                  <a:srgbClr val="000000"/>
                </a:solidFill>
              </a:rPr>
              <a:t> Higher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proportion of MSDs primarily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in the</a:t>
            </a:r>
            <a:r>
              <a:rPr lang="en-GB" sz="2400" dirty="0"/>
              <a:t> </a:t>
            </a:r>
            <a:br>
              <a:rPr sz="2400" dirty="0"/>
            </a:b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neck, shoulders and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upper and lower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back</a:t>
            </a:r>
          </a:p>
          <a:p>
            <a:pPr lvl="1" eaLnBrk="1" hangingPunct="1">
              <a:spcAft>
                <a:spcPts val="1800"/>
              </a:spcAft>
              <a:buClr>
                <a:srgbClr val="FCB135"/>
              </a:buClr>
              <a:defRPr/>
            </a:pPr>
            <a:r>
              <a:rPr lang="en-GB" sz="2400" kern="0" dirty="0">
                <a:solidFill>
                  <a:srgbClr val="000000"/>
                </a:solidFill>
              </a:rPr>
              <a:t> Huge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potential for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ergonomic</a:t>
            </a:r>
            <a:r>
              <a:rPr lang="en-GB" sz="2400" dirty="0"/>
              <a:t> </a:t>
            </a:r>
            <a:r>
              <a:rPr lang="en-GB" sz="2400" kern="0" dirty="0">
                <a:solidFill>
                  <a:srgbClr val="000000"/>
                </a:solidFill>
              </a:rPr>
              <a:t>improvements</a:t>
            </a:r>
          </a:p>
        </p:txBody>
      </p:sp>
    </p:spTree>
    <p:extLst>
      <p:ext uri="{BB962C8B-B14F-4D97-AF65-F5344CB8AC3E}">
        <p14:creationId xmlns:p14="http://schemas.microsoft.com/office/powerpoint/2010/main" val="15858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t="14947" r="16228" b="12029"/>
          <a:stretch/>
        </p:blipFill>
        <p:spPr bwMode="auto">
          <a:xfrm>
            <a:off x="-508" y="495184"/>
            <a:ext cx="8496944" cy="635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4643443" y="188915"/>
            <a:ext cx="3860800" cy="1219200"/>
            <a:chOff x="2925" y="119"/>
            <a:chExt cx="2432" cy="768"/>
          </a:xfrm>
        </p:grpSpPr>
        <p:sp>
          <p:nvSpPr>
            <p:cNvPr id="95237" name="AutoShape 5"/>
            <p:cNvSpPr>
              <a:spLocks noChangeArrowheads="1"/>
            </p:cNvSpPr>
            <p:nvPr/>
          </p:nvSpPr>
          <p:spPr bwMode="auto">
            <a:xfrm>
              <a:off x="2925" y="119"/>
              <a:ext cx="2432" cy="768"/>
            </a:xfrm>
            <a:prstGeom prst="wedgeRoundRectCallout">
              <a:avLst>
                <a:gd name="adj1" fmla="val -57278"/>
                <a:gd name="adj2" fmla="val 78778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 altLang="de-DE"/>
            </a:p>
          </p:txBody>
        </p:sp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3061" y="239"/>
              <a:ext cx="2245" cy="57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2400" b="1" dirty="0" err="1"/>
                <a:t>Thank</a:t>
              </a:r>
              <a:r>
                <a:rPr lang="de-DE" altLang="de-DE" sz="2400" b="1" dirty="0"/>
                <a:t> </a:t>
              </a:r>
              <a:r>
                <a:rPr lang="de-DE" altLang="de-DE" sz="2400" b="1" dirty="0" err="1"/>
                <a:t>you</a:t>
              </a:r>
              <a:r>
                <a:rPr lang="de-DE" altLang="de-DE" sz="2400" b="1" dirty="0"/>
                <a:t> </a:t>
              </a:r>
              <a:r>
                <a:rPr lang="de-DE" altLang="de-DE" sz="2400" b="1" dirty="0" err="1"/>
                <a:t>very</a:t>
              </a:r>
              <a:r>
                <a:rPr lang="de-DE" altLang="de-DE" sz="2400" b="1" dirty="0"/>
                <a:t> </a:t>
              </a:r>
              <a:r>
                <a:rPr lang="de-DE" altLang="de-DE" sz="2400" b="1" dirty="0" err="1"/>
                <a:t>much</a:t>
              </a:r>
              <a:r>
                <a:rPr lang="de-DE" altLang="de-DE" sz="2400" b="1" dirty="0"/>
                <a:t> </a:t>
              </a:r>
              <a:r>
                <a:rPr lang="de-DE" altLang="de-DE" sz="2400" b="1" dirty="0" err="1"/>
                <a:t>for</a:t>
              </a:r>
              <a:r>
                <a:rPr lang="de-DE" altLang="de-DE" sz="2400" b="1" dirty="0"/>
                <a:t> </a:t>
              </a:r>
              <a:r>
                <a:rPr lang="de-DE" altLang="de-DE" sz="2400" b="1" dirty="0" err="1"/>
                <a:t>your</a:t>
              </a:r>
              <a:r>
                <a:rPr lang="de-DE" altLang="de-DE" sz="2400" b="1" dirty="0"/>
                <a:t> </a:t>
              </a:r>
              <a:r>
                <a:rPr lang="de-DE" altLang="de-DE" sz="2400" b="1" dirty="0" err="1"/>
                <a:t>attention</a:t>
              </a:r>
              <a:r>
                <a:rPr lang="de-DE" altLang="de-DE" sz="2400" b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76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"/>
          <p:cNvSpPr>
            <a:spLocks noGrp="1" noChangeArrowheads="1"/>
          </p:cNvSpPr>
          <p:nvPr>
            <p:ph type="title"/>
          </p:nvPr>
        </p:nvSpPr>
        <p:spPr>
          <a:xfrm>
            <a:off x="647700" y="598489"/>
            <a:ext cx="7848600" cy="598264"/>
          </a:xfrm>
        </p:spPr>
        <p:txBody>
          <a:bodyPr/>
          <a:lstStyle/>
          <a:p>
            <a:pPr eaLnBrk="1" hangingPunct="1"/>
            <a:r>
              <a:rPr lang="en-GB" sz="3200" dirty="0"/>
              <a:t>Background</a:t>
            </a:r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7700" y="1592796"/>
            <a:ext cx="8064760" cy="4192587"/>
          </a:xfrm>
        </p:spPr>
        <p:txBody>
          <a:bodyPr/>
          <a:lstStyle/>
          <a:p>
            <a:pPr lvl="1" eaLnBrk="1" hangingPunct="1">
              <a:defRPr/>
            </a:pPr>
            <a:r>
              <a:rPr lang="en-GB" dirty="0"/>
              <a:t> MSD most common reason for incapacity to work among</a:t>
            </a:r>
            <a:br>
              <a:rPr lang="en-GB" dirty="0"/>
            </a:br>
            <a:r>
              <a:rPr lang="en-GB" dirty="0"/>
              <a:t> hairdressers </a:t>
            </a:r>
            <a:r>
              <a:rPr lang="en-GB" b="0" dirty="0"/>
              <a:t>(Data from German health insurers, 2011)</a:t>
            </a:r>
          </a:p>
          <a:p>
            <a:pPr marL="1587" lvl="1" indent="0" eaLnBrk="1" hangingPunct="1">
              <a:buNone/>
              <a:defRPr/>
            </a:pPr>
            <a:endParaRPr lang="en-GB" dirty="0"/>
          </a:p>
          <a:p>
            <a:pPr lvl="1" eaLnBrk="1" hangingPunct="1">
              <a:defRPr/>
            </a:pPr>
            <a:r>
              <a:rPr lang="en-GB" dirty="0"/>
              <a:t> International prevalence rates of MSD among hairdressers</a:t>
            </a:r>
            <a:br>
              <a:rPr lang="en-GB" dirty="0"/>
            </a:br>
            <a:r>
              <a:rPr lang="en-GB" dirty="0"/>
              <a:t> between 21% and 71%; many studies from outside the EU</a:t>
            </a:r>
          </a:p>
          <a:p>
            <a:pPr lvl="1" eaLnBrk="1" hangingPunct="1">
              <a:defRPr/>
            </a:pPr>
            <a:endParaRPr lang="en-GB" dirty="0"/>
          </a:p>
          <a:p>
            <a:pPr lvl="1" eaLnBrk="1" hangingPunct="1">
              <a:defRPr/>
            </a:pPr>
            <a:r>
              <a:rPr lang="en-GB" dirty="0"/>
              <a:t> Only one metrological study on posture; only shoulder joint </a:t>
            </a:r>
            <a:br>
              <a:rPr lang="en-GB" dirty="0"/>
            </a:br>
            <a:r>
              <a:rPr lang="en-GB" dirty="0"/>
              <a:t> along one plane of movement was analysed</a:t>
            </a:r>
          </a:p>
          <a:p>
            <a:pPr lvl="1" eaLnBrk="1" hangingPunct="1">
              <a:defRPr/>
            </a:pPr>
            <a:endParaRPr lang="en-GB" dirty="0"/>
          </a:p>
          <a:p>
            <a:pPr lvl="1" eaLnBrk="1" hangingPunct="1">
              <a:defRPr/>
            </a:pPr>
            <a:r>
              <a:rPr lang="en-GB" dirty="0"/>
              <a:t> No study on differentiated activity analyses, only a </a:t>
            </a:r>
            <a:br>
              <a:rPr lang="en-GB" dirty="0"/>
            </a:br>
            <a:r>
              <a:rPr lang="en-GB" dirty="0"/>
              <a:t> differentiation between working with customers and </a:t>
            </a:r>
            <a:br>
              <a:rPr lang="en-GB" dirty="0"/>
            </a:br>
            <a:r>
              <a:rPr lang="en-GB" dirty="0"/>
              <a:t> auxiliary functions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7308304" y="6165304"/>
            <a:ext cx="1620180" cy="54006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647700" y="598489"/>
            <a:ext cx="7848600" cy="634268"/>
          </a:xfrm>
        </p:spPr>
        <p:txBody>
          <a:bodyPr/>
          <a:lstStyle/>
          <a:p>
            <a:r>
              <a:rPr lang="en-GB" sz="3200" dirty="0"/>
              <a:t>Study overview and objectives</a:t>
            </a:r>
          </a:p>
        </p:txBody>
      </p:sp>
      <p:sp>
        <p:nvSpPr>
          <p:cNvPr id="15363" name="Textfeld 2"/>
          <p:cNvSpPr txBox="1">
            <a:spLocks noChangeArrowheads="1"/>
          </p:cNvSpPr>
          <p:nvPr/>
        </p:nvSpPr>
        <p:spPr bwMode="auto">
          <a:xfrm>
            <a:off x="2519772" y="3573808"/>
            <a:ext cx="1937755" cy="3059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l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300" b="1" u="sng" dirty="0"/>
              <a:t>Objectives:  </a:t>
            </a:r>
          </a:p>
          <a:p>
            <a:pPr marL="72000" indent="-72000" algn="l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300" b="1" dirty="0"/>
              <a:t>  Testing of </a:t>
            </a:r>
            <a:br>
              <a:rPr lang="en-GB" sz="1300" b="1" dirty="0"/>
            </a:br>
            <a:r>
              <a:rPr lang="en-GB" sz="1300" b="1" dirty="0"/>
              <a:t>  measuring system </a:t>
            </a:r>
            <a:br>
              <a:rPr lang="en-GB" sz="1300" b="1" dirty="0"/>
            </a:br>
            <a:r>
              <a:rPr lang="en-GB" sz="1300" b="1" dirty="0"/>
              <a:t>  for use in the </a:t>
            </a:r>
            <a:br>
              <a:rPr lang="en-GB" sz="1300" b="1" dirty="0"/>
            </a:br>
            <a:r>
              <a:rPr lang="en-GB" sz="1300" b="1" dirty="0"/>
              <a:t>  hairdressing </a:t>
            </a:r>
            <a:br>
              <a:rPr lang="en-GB" sz="1300" b="1" dirty="0"/>
            </a:br>
            <a:r>
              <a:rPr lang="en-GB" sz="1300" b="1" dirty="0"/>
              <a:t>  industry</a:t>
            </a:r>
          </a:p>
          <a:p>
            <a:pPr marL="72000" indent="-72000" algn="l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300" dirty="0"/>
              <a:t> </a:t>
            </a:r>
            <a:r>
              <a:rPr lang="en-GB" sz="1300" b="1" dirty="0"/>
              <a:t> Measurement of </a:t>
            </a:r>
            <a:br>
              <a:rPr lang="en-GB" sz="1300" b="1" dirty="0"/>
            </a:br>
            <a:r>
              <a:rPr lang="en-GB" sz="1300" b="1" dirty="0"/>
              <a:t>  posture</a:t>
            </a:r>
          </a:p>
          <a:p>
            <a:pPr marL="72000" indent="-72000" algn="l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300" dirty="0"/>
              <a:t> </a:t>
            </a:r>
            <a:r>
              <a:rPr lang="en-GB" sz="1300" b="1" dirty="0"/>
              <a:t> Ergonomic </a:t>
            </a:r>
            <a:br>
              <a:rPr lang="en-GB" sz="1300" b="1" dirty="0"/>
            </a:br>
            <a:r>
              <a:rPr lang="en-GB" sz="1300" b="1" dirty="0"/>
              <a:t>  evaluation of </a:t>
            </a:r>
            <a:br>
              <a:rPr lang="en-GB" sz="1300" b="1" dirty="0"/>
            </a:br>
            <a:r>
              <a:rPr lang="en-GB" sz="1300" b="1" dirty="0"/>
              <a:t>  joint angles</a:t>
            </a:r>
            <a:endParaRPr lang="en-GB" sz="13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4" name="Textfeld 2"/>
          <p:cNvSpPr txBox="1">
            <a:spLocks noChangeArrowheads="1"/>
          </p:cNvSpPr>
          <p:nvPr/>
        </p:nvSpPr>
        <p:spPr bwMode="auto">
          <a:xfrm>
            <a:off x="6900938" y="3573808"/>
            <a:ext cx="1919535" cy="3059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l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300" b="1" u="sng" dirty="0"/>
              <a:t>Objectives:  </a:t>
            </a:r>
            <a:r>
              <a:rPr lang="en-GB" sz="1300" dirty="0"/>
              <a:t>  </a:t>
            </a:r>
          </a:p>
          <a:p>
            <a:pPr marL="72000" indent="-72000" algn="l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300" b="1" dirty="0"/>
              <a:t>  Measurement and </a:t>
            </a:r>
            <a:br>
              <a:rPr lang="en-GB" sz="1300" b="1" dirty="0"/>
            </a:br>
            <a:r>
              <a:rPr lang="en-GB" sz="1300" b="1" dirty="0"/>
              <a:t>  evaluation of </a:t>
            </a:r>
            <a:br>
              <a:rPr lang="en-GB" sz="1300" b="1" dirty="0"/>
            </a:br>
            <a:r>
              <a:rPr lang="en-GB" sz="1300" b="1" dirty="0"/>
              <a:t>  typical shift profiles</a:t>
            </a:r>
            <a:endParaRPr lang="en-GB" sz="1300" b="1" dirty="0">
              <a:ea typeface="Calibri" pitchFamily="34" charset="0"/>
              <a:cs typeface="Times New Roman" pitchFamily="18" charset="0"/>
            </a:endParaRPr>
          </a:p>
          <a:p>
            <a:pPr marL="72000" indent="-72000" algn="l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300" b="1" dirty="0"/>
              <a:t>  Deduction </a:t>
            </a:r>
            <a:r>
              <a:rPr lang="en-GB" sz="1300" b="1"/>
              <a:t>of </a:t>
            </a:r>
            <a:br>
              <a:rPr lang="en-GB" sz="1300" b="1"/>
            </a:br>
            <a:r>
              <a:rPr lang="en-GB" sz="1300" b="1"/>
              <a:t>  preventive </a:t>
            </a:r>
            <a:br>
              <a:rPr lang="en-GB" sz="1300" b="1"/>
            </a:br>
            <a:r>
              <a:rPr lang="en-GB" sz="1300" b="1"/>
              <a:t>  measures</a:t>
            </a:r>
            <a:endParaRPr lang="en-GB" sz="13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Textfeld 2"/>
          <p:cNvSpPr txBox="1">
            <a:spLocks noChangeArrowheads="1"/>
          </p:cNvSpPr>
          <p:nvPr/>
        </p:nvSpPr>
        <p:spPr bwMode="auto">
          <a:xfrm>
            <a:off x="323528" y="1458305"/>
            <a:ext cx="1931380" cy="1606604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/>
              <a:t> </a:t>
            </a:r>
            <a:r>
              <a:rPr lang="en-GB" sz="1700" b="1" dirty="0"/>
              <a:t>1. stage: 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1700" b="1" dirty="0"/>
              <a:t>Preliminary study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latin typeface="+mn-lt"/>
              </a:rPr>
              <a:t>(video analysis)</a:t>
            </a:r>
            <a:endParaRPr lang="en-GB" sz="14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Textfeld 2"/>
          <p:cNvSpPr txBox="1">
            <a:spLocks noChangeArrowheads="1"/>
          </p:cNvSpPr>
          <p:nvPr/>
        </p:nvSpPr>
        <p:spPr bwMode="auto">
          <a:xfrm>
            <a:off x="2519772" y="1458304"/>
            <a:ext cx="1923381" cy="1606605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/>
              <a:t> </a:t>
            </a:r>
            <a:r>
              <a:rPr lang="en-GB" sz="1700" b="1" dirty="0"/>
              <a:t>2. stage:</a:t>
            </a:r>
          </a:p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700" b="1" dirty="0"/>
              <a:t>Feasibility</a:t>
            </a:r>
            <a:br>
              <a:rPr dirty="0"/>
            </a:br>
            <a:r>
              <a:rPr lang="en-GB" sz="1700" b="1" dirty="0"/>
              <a:t>study</a:t>
            </a:r>
            <a:br>
              <a:rPr lang="en-GB" sz="1700" b="1" dirty="0"/>
            </a:br>
            <a:r>
              <a:rPr lang="en-GB" sz="1400" b="1" dirty="0">
                <a:latin typeface="+mn-lt"/>
              </a:rPr>
              <a:t>(CUELA measurement)</a:t>
            </a:r>
          </a:p>
        </p:txBody>
      </p:sp>
      <p:sp>
        <p:nvSpPr>
          <p:cNvPr id="15367" name="Textfeld 2"/>
          <p:cNvSpPr txBox="1">
            <a:spLocks noChangeArrowheads="1"/>
          </p:cNvSpPr>
          <p:nvPr/>
        </p:nvSpPr>
        <p:spPr bwMode="auto">
          <a:xfrm>
            <a:off x="6900939" y="1448779"/>
            <a:ext cx="1919534" cy="1616129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700" b="1" dirty="0"/>
              <a:t>4. stage:</a:t>
            </a:r>
            <a:r>
              <a:rPr lang="en-GB" sz="1600" b="1" dirty="0"/>
              <a:t> </a:t>
            </a:r>
          </a:p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/>
              <a:t> </a:t>
            </a:r>
            <a:r>
              <a:rPr lang="en-GB" sz="1700" b="1" dirty="0"/>
              <a:t>Main</a:t>
            </a:r>
            <a:br>
              <a:rPr dirty="0"/>
            </a:br>
            <a:r>
              <a:rPr lang="en-GB" sz="1700" b="1" dirty="0"/>
              <a:t>study</a:t>
            </a:r>
            <a:br>
              <a:rPr lang="en-GB" sz="1700" b="1" dirty="0"/>
            </a:br>
            <a:r>
              <a:rPr lang="en-GB" sz="1400" b="1" dirty="0">
                <a:latin typeface="+mn-lt"/>
              </a:rPr>
              <a:t>(CUELA measurement)</a:t>
            </a:r>
          </a:p>
        </p:txBody>
      </p:sp>
      <p:sp>
        <p:nvSpPr>
          <p:cNvPr id="15368" name="Pfeil nach unten 11"/>
          <p:cNvSpPr>
            <a:spLocks noChangeArrowheads="1"/>
          </p:cNvSpPr>
          <p:nvPr/>
        </p:nvSpPr>
        <p:spPr bwMode="auto">
          <a:xfrm>
            <a:off x="1181268" y="3175467"/>
            <a:ext cx="215900" cy="2877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3175" algn="ctr">
            <a:solidFill>
              <a:schemeClr val="folHlink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371" name="Textfeld 2"/>
          <p:cNvSpPr txBox="1">
            <a:spLocks noChangeArrowheads="1"/>
          </p:cNvSpPr>
          <p:nvPr/>
        </p:nvSpPr>
        <p:spPr bwMode="auto">
          <a:xfrm>
            <a:off x="323528" y="3573016"/>
            <a:ext cx="1931380" cy="30603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l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300" b="1" u="sng" dirty="0"/>
              <a:t>Objectives:  </a:t>
            </a:r>
          </a:p>
          <a:p>
            <a:pPr marL="72000" indent="-72000" algn="l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300" b="1" dirty="0"/>
              <a:t>  Preparation of a </a:t>
            </a:r>
            <a:br>
              <a:rPr lang="en-GB" sz="1300" b="1" dirty="0"/>
            </a:br>
            <a:r>
              <a:rPr lang="en-GB" sz="1300" b="1" dirty="0"/>
              <a:t>  differentiated </a:t>
            </a:r>
            <a:br>
              <a:rPr lang="en-GB" sz="1300" b="1" dirty="0"/>
            </a:br>
            <a:r>
              <a:rPr lang="en-GB" sz="1300" b="1" dirty="0"/>
              <a:t>  activity list</a:t>
            </a:r>
            <a:endParaRPr lang="en-GB" sz="1300" b="1" dirty="0">
              <a:ea typeface="Calibri" pitchFamily="34" charset="0"/>
              <a:cs typeface="Times New Roman" pitchFamily="18" charset="0"/>
            </a:endParaRPr>
          </a:p>
          <a:p>
            <a:pPr marL="72000" indent="-72000" algn="l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300" b="1" dirty="0"/>
              <a:t>  Recording of </a:t>
            </a:r>
            <a:br>
              <a:rPr lang="en-GB" sz="1300" b="1" dirty="0"/>
            </a:br>
            <a:r>
              <a:rPr lang="en-GB" sz="1300" b="1" dirty="0"/>
              <a:t>  number and </a:t>
            </a:r>
            <a:br>
              <a:rPr lang="en-GB" sz="1300" b="1" dirty="0"/>
            </a:br>
            <a:r>
              <a:rPr lang="en-GB" sz="1300" b="1" dirty="0"/>
              <a:t>  duration of</a:t>
            </a:r>
            <a:br>
              <a:rPr lang="en-GB" sz="1300" b="1" dirty="0"/>
            </a:br>
            <a:r>
              <a:rPr lang="en-GB" sz="1300" b="1" dirty="0"/>
              <a:t>  activities</a:t>
            </a:r>
            <a:endParaRPr lang="en-GB" sz="1300" b="1" dirty="0">
              <a:ea typeface="Calibri" pitchFamily="34" charset="0"/>
              <a:cs typeface="Times New Roman" pitchFamily="18" charset="0"/>
            </a:endParaRPr>
          </a:p>
          <a:p>
            <a:pPr marL="72000" indent="-72000" algn="l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300" b="1" dirty="0"/>
              <a:t>  Assessment of   </a:t>
            </a:r>
            <a:br>
              <a:rPr lang="en-GB" sz="1300" b="1" dirty="0"/>
            </a:br>
            <a:r>
              <a:rPr lang="en-GB" sz="1300" b="1" dirty="0"/>
              <a:t>  straining activities</a:t>
            </a:r>
            <a:endParaRPr lang="en-GB" sz="13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4716017" y="1458305"/>
            <a:ext cx="1935230" cy="1606604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/>
              <a:t> </a:t>
            </a:r>
            <a:r>
              <a:rPr lang="en-GB" sz="1700" b="1" dirty="0"/>
              <a:t>3. stage: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1700" b="1" dirty="0"/>
              <a:t>Prevalence</a:t>
            </a:r>
            <a:br>
              <a:rPr dirty="0"/>
            </a:br>
            <a:r>
              <a:rPr lang="en-GB" sz="1700" b="1" dirty="0"/>
              <a:t>study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latin typeface="+mn-lt"/>
              </a:rPr>
              <a:t>(questionnaire)</a:t>
            </a:r>
            <a:endParaRPr lang="en-GB" sz="14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4716018" y="3573016"/>
            <a:ext cx="1935230" cy="30603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l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300" b="1" u="sng" dirty="0"/>
              <a:t>Objectives:  </a:t>
            </a:r>
          </a:p>
          <a:p>
            <a:pPr marL="72000" indent="-72000" algn="l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300" b="1" dirty="0"/>
              <a:t>  Identification of </a:t>
            </a:r>
            <a:br>
              <a:rPr lang="en-GB" sz="1300" b="1" dirty="0"/>
            </a:br>
            <a:r>
              <a:rPr lang="en-GB" sz="1300" b="1" dirty="0"/>
              <a:t>  frequency of MSD </a:t>
            </a:r>
            <a:br>
              <a:rPr lang="en-GB" sz="1300" b="1" dirty="0"/>
            </a:br>
            <a:r>
              <a:rPr lang="en-GB" sz="1300" b="1" dirty="0"/>
              <a:t>  among hairdressers  </a:t>
            </a:r>
            <a:br>
              <a:rPr lang="en-GB" sz="1300" b="1" dirty="0"/>
            </a:br>
            <a:r>
              <a:rPr lang="en-GB" sz="1300" b="1" dirty="0"/>
              <a:t>  in Germany</a:t>
            </a:r>
          </a:p>
          <a:p>
            <a:pPr marL="72000" indent="-72000" algn="l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300" dirty="0"/>
              <a:t> </a:t>
            </a:r>
            <a:r>
              <a:rPr lang="en-GB" sz="1300" b="1" dirty="0"/>
              <a:t> Identification of </a:t>
            </a:r>
            <a:br>
              <a:rPr lang="en-GB" sz="1300" b="1" dirty="0"/>
            </a:br>
            <a:r>
              <a:rPr lang="en-GB" sz="1300" b="1" dirty="0"/>
              <a:t>  factors that </a:t>
            </a:r>
            <a:br>
              <a:rPr lang="en-GB" sz="1300" b="1" dirty="0"/>
            </a:br>
            <a:r>
              <a:rPr lang="en-GB" sz="1300" b="1" dirty="0"/>
              <a:t>  promote MSD </a:t>
            </a:r>
            <a:endParaRPr lang="en-GB" sz="13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23529" y="1458305"/>
            <a:ext cx="1931379" cy="422548"/>
          </a:xfrm>
          <a:prstGeom prst="rect">
            <a:avLst/>
          </a:prstGeom>
          <a:solidFill>
            <a:schemeClr val="accent2">
              <a:lumMod val="50000"/>
              <a:alpha val="41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519772" y="1458305"/>
            <a:ext cx="1931379" cy="422548"/>
          </a:xfrm>
          <a:prstGeom prst="rect">
            <a:avLst/>
          </a:prstGeom>
          <a:solidFill>
            <a:schemeClr val="accent2">
              <a:lumMod val="50000"/>
              <a:alpha val="41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4716016" y="1448780"/>
            <a:ext cx="1931379" cy="422548"/>
          </a:xfrm>
          <a:prstGeom prst="rect">
            <a:avLst/>
          </a:prstGeom>
          <a:solidFill>
            <a:schemeClr val="accent2">
              <a:lumMod val="50000"/>
              <a:alpha val="41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6900938" y="1458305"/>
            <a:ext cx="1931379" cy="422548"/>
          </a:xfrm>
          <a:prstGeom prst="rect">
            <a:avLst/>
          </a:prstGeom>
          <a:solidFill>
            <a:schemeClr val="accent2">
              <a:lumMod val="50000"/>
              <a:alpha val="41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Pfeil nach unten 11"/>
          <p:cNvSpPr>
            <a:spLocks noChangeArrowheads="1"/>
          </p:cNvSpPr>
          <p:nvPr/>
        </p:nvSpPr>
        <p:spPr bwMode="auto">
          <a:xfrm>
            <a:off x="3380699" y="3175467"/>
            <a:ext cx="215900" cy="2877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3175" algn="ctr">
            <a:solidFill>
              <a:schemeClr val="folHlink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1" name="Pfeil nach unten 11"/>
          <p:cNvSpPr>
            <a:spLocks noChangeArrowheads="1"/>
          </p:cNvSpPr>
          <p:nvPr/>
        </p:nvSpPr>
        <p:spPr bwMode="auto">
          <a:xfrm>
            <a:off x="7758677" y="3175467"/>
            <a:ext cx="215900" cy="2877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3175" algn="ctr">
            <a:solidFill>
              <a:schemeClr val="folHlink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2" name="Pfeil nach unten 11"/>
          <p:cNvSpPr>
            <a:spLocks noChangeArrowheads="1"/>
          </p:cNvSpPr>
          <p:nvPr/>
        </p:nvSpPr>
        <p:spPr bwMode="auto">
          <a:xfrm>
            <a:off x="5573755" y="3157984"/>
            <a:ext cx="215900" cy="2877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3175" algn="ctr">
            <a:solidFill>
              <a:schemeClr val="folHlink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4" y="1449966"/>
            <a:ext cx="3096344" cy="460732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47700" y="1435804"/>
            <a:ext cx="5040424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b="1" u="sng" dirty="0"/>
              <a:t>Objectives:  </a:t>
            </a:r>
          </a:p>
          <a:p>
            <a:pPr marL="72000" indent="-72000" algn="l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  Preparation of activity list</a:t>
            </a:r>
            <a:endParaRPr lang="en-GB" b="1" dirty="0">
              <a:ea typeface="Calibri" pitchFamily="34" charset="0"/>
              <a:cs typeface="Times New Roman" pitchFamily="18" charset="0"/>
            </a:endParaRPr>
          </a:p>
          <a:p>
            <a:pPr marL="72000" indent="-72000" algn="l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  Recording of number and duration </a:t>
            </a:r>
            <a:br>
              <a:rPr lang="en-GB" b="1" dirty="0"/>
            </a:br>
            <a:r>
              <a:rPr lang="en-GB" b="1" dirty="0"/>
              <a:t>  of individual activities</a:t>
            </a:r>
          </a:p>
          <a:p>
            <a:pPr marL="72000" indent="-72000" algn="l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  Assessment of potentially straining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/>
              <a:t> activities</a:t>
            </a:r>
            <a:endParaRPr lang="en-GB" b="1" dirty="0">
              <a:ea typeface="Calibri" pitchFamily="34" charset="0"/>
              <a:cs typeface="Times New Roman" pitchFamily="18" charset="0"/>
            </a:endParaRPr>
          </a:p>
          <a:p>
            <a:pPr algn="l"/>
            <a:endParaRPr lang="en-GB" b="1" u="sng" dirty="0"/>
          </a:p>
          <a:p>
            <a:pPr algn="l"/>
            <a:r>
              <a:rPr lang="en-GB" b="1" u="sng" dirty="0"/>
              <a:t>Methodology:</a:t>
            </a:r>
          </a:p>
          <a:p>
            <a:pPr marL="3429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Video analysis of five hairdressers in five salons during a shift</a:t>
            </a:r>
          </a:p>
          <a:p>
            <a:pPr marL="3429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Attended to 46 clients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47700" y="562509"/>
            <a:ext cx="7848600" cy="67024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1. stage: preliminary study</a:t>
            </a:r>
          </a:p>
        </p:txBody>
      </p:sp>
    </p:spTree>
    <p:extLst>
      <p:ext uri="{BB962C8B-B14F-4D97-AF65-F5344CB8AC3E}">
        <p14:creationId xmlns:p14="http://schemas.microsoft.com/office/powerpoint/2010/main" val="41976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47700" y="526480"/>
            <a:ext cx="7848600" cy="7062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1. stage: results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9918" r="13568" b="4330"/>
          <a:stretch/>
        </p:blipFill>
        <p:spPr bwMode="auto">
          <a:xfrm>
            <a:off x="719572" y="1412776"/>
            <a:ext cx="6768752" cy="48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4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018928"/>
              </p:ext>
            </p:extLst>
          </p:nvPr>
        </p:nvGraphicFramePr>
        <p:xfrm>
          <a:off x="467544" y="1684338"/>
          <a:ext cx="8208912" cy="446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556"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T="45721" marB="4572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Activities (46 clients)</a:t>
                      </a:r>
                      <a:endParaRPr lang="en-GB" sz="2400" b="1" dirty="0"/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99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/>
                        <a:t>Ranking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/>
                        <a:t>Frequency [n]</a:t>
                      </a:r>
                    </a:p>
                    <a:p>
                      <a:pPr algn="l"/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/>
                        <a:t>Duration [min]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/>
                        <a:t>Proportion of time [%]</a:t>
                      </a:r>
                      <a:endParaRPr lang="en-GB" sz="18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99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1st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Cutting (40)</a:t>
                      </a:r>
                    </a:p>
                    <a:p>
                      <a:pPr algn="l"/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Colouring (21)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Cutting (20)</a:t>
                      </a:r>
                      <a:endParaRPr lang="en-GB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99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2nd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Styling (34)</a:t>
                      </a:r>
                    </a:p>
                    <a:p>
                      <a:pPr algn="l"/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Perming (14)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Colouring (12)</a:t>
                      </a:r>
                      <a:endParaRPr lang="en-GB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99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3rd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Washing (31)</a:t>
                      </a:r>
                    </a:p>
                    <a:p>
                      <a:pPr algn="l"/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Cutting (13) 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Blow-drying (7)</a:t>
                      </a:r>
                      <a:endParaRPr lang="en-GB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99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4th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Blow-drying (31)</a:t>
                      </a:r>
                    </a:p>
                    <a:p>
                      <a:pPr algn="l"/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Brows (12)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Washing (6) </a:t>
                      </a:r>
                      <a:endParaRPr lang="en-GB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99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…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…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&lt; 5%</a:t>
                      </a:r>
                      <a:endParaRPr lang="en-GB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>
          <a:xfrm>
            <a:off x="647700" y="548680"/>
            <a:ext cx="7848600" cy="7062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1. stage: results</a:t>
            </a:r>
          </a:p>
        </p:txBody>
      </p:sp>
    </p:spTree>
    <p:extLst>
      <p:ext uri="{BB962C8B-B14F-4D97-AF65-F5344CB8AC3E}">
        <p14:creationId xmlns:p14="http://schemas.microsoft.com/office/powerpoint/2010/main" val="5391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GPR – S. Freitag/22.05.2012 – Seite </a:t>
            </a:r>
            <a:fld id="{C735FFE4-EB61-4AA2-9CCE-E69BBB7D430E}" type="slidenum">
              <a:rPr lang="de-DE" smtClean="0"/>
              <a:pPr>
                <a:defRPr/>
              </a:pPr>
              <a:t>8</a:t>
            </a:fld>
            <a:r>
              <a:rPr lang="de-DE"/>
              <a:t> von 11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47700" y="548680"/>
            <a:ext cx="7848600" cy="7062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1. stage: results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7" y="1520789"/>
            <a:ext cx="2347053" cy="3492388"/>
          </a:xfrm>
          <a:prstGeom prst="rect">
            <a:avLst/>
          </a:prstGeom>
        </p:spPr>
      </p:pic>
      <p:pic>
        <p:nvPicPr>
          <p:cNvPr id="7" name="Picture 2" descr="F:\Eigene Dateien_BGW\Bildmaterial Friseure\Fotos Salon_Kitzig\Auswahl\_MF_9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72" y="368660"/>
            <a:ext cx="2616156" cy="392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Eigene Dateien_BGW\Bildmaterial Friseure\Abb.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50" y="2329182"/>
            <a:ext cx="3019050" cy="45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r="5153"/>
          <a:stretch/>
        </p:blipFill>
        <p:spPr>
          <a:xfrm>
            <a:off x="2214445" y="3840156"/>
            <a:ext cx="3116249" cy="30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575556" y="598489"/>
            <a:ext cx="7920744" cy="4902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</a:pPr>
            <a:endParaRPr lang="de-DE" sz="3200" kern="0" dirty="0"/>
          </a:p>
          <a:p>
            <a:pPr>
              <a:buClrTx/>
            </a:pPr>
            <a:endParaRPr lang="de-DE" sz="2000" kern="0" dirty="0"/>
          </a:p>
          <a:p>
            <a:pPr>
              <a:buClrTx/>
            </a:pPr>
            <a:endParaRPr lang="de-DE" sz="2000" kern="0" dirty="0"/>
          </a:p>
          <a:p>
            <a:pPr>
              <a:buClrTx/>
            </a:pPr>
            <a:endParaRPr lang="de-DE" sz="2000" kern="0" dirty="0"/>
          </a:p>
          <a:p>
            <a:pPr>
              <a:buClrTx/>
            </a:pPr>
            <a:endParaRPr lang="de-DE" sz="2000" kern="0" dirty="0"/>
          </a:p>
        </p:txBody>
      </p:sp>
      <p:sp>
        <p:nvSpPr>
          <p:cNvPr id="4" name="Textfeld 3"/>
          <p:cNvSpPr txBox="1"/>
          <p:nvPr/>
        </p:nvSpPr>
        <p:spPr>
          <a:xfrm>
            <a:off x="647700" y="1435804"/>
            <a:ext cx="5040424" cy="456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1900" b="1" u="sng" dirty="0"/>
              <a:t>Objectives:  </a:t>
            </a:r>
          </a:p>
          <a:p>
            <a:pPr marL="72000" indent="-72000" algn="l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900" b="1" dirty="0"/>
              <a:t>  Testing of measuring system for </a:t>
            </a:r>
            <a:br>
              <a:rPr lang="en-GB" sz="1900" b="1" dirty="0"/>
            </a:br>
            <a:r>
              <a:rPr lang="en-GB" sz="1900" b="1" dirty="0"/>
              <a:t>  use in the hairdressing industry</a:t>
            </a:r>
            <a:endParaRPr lang="en-GB" sz="1900" b="1" dirty="0">
              <a:ea typeface="Calibri" pitchFamily="34" charset="0"/>
              <a:cs typeface="Times New Roman" pitchFamily="18" charset="0"/>
            </a:endParaRPr>
          </a:p>
          <a:p>
            <a:pPr marL="72000" indent="-72000" algn="l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900" dirty="0"/>
              <a:t>  </a:t>
            </a:r>
            <a:r>
              <a:rPr lang="en-GB" sz="1900" b="1" dirty="0"/>
              <a:t>Recording and evaluation of joint </a:t>
            </a:r>
            <a:br>
              <a:rPr lang="en-GB" sz="1900" b="1" dirty="0"/>
            </a:br>
            <a:r>
              <a:rPr lang="en-GB" sz="1900" b="1" dirty="0"/>
              <a:t>  angles during the 4 main activities </a:t>
            </a:r>
            <a:br>
              <a:rPr lang="en-GB" sz="1900" b="1" dirty="0"/>
            </a:br>
            <a:r>
              <a:rPr lang="en-GB" sz="1900" b="1" dirty="0"/>
              <a:t>  </a:t>
            </a:r>
            <a:r>
              <a:rPr lang="en-GB" sz="1900" dirty="0"/>
              <a:t>(cutting, colouring, blow-drying and </a:t>
            </a:r>
            <a:br>
              <a:rPr lang="en-GB" sz="1900" dirty="0"/>
            </a:br>
            <a:r>
              <a:rPr lang="en-GB" sz="1900" dirty="0"/>
              <a:t>    washing)</a:t>
            </a:r>
          </a:p>
          <a:p>
            <a:pPr algn="l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1900" b="1" u="sng" dirty="0"/>
              <a:t>Methodology:</a:t>
            </a:r>
          </a:p>
          <a:p>
            <a:pPr marL="3429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b="1" dirty="0"/>
              <a:t>Measurement of a hairdresser and three hair models (short, medium and long) under laboratory conditions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47700" y="548681"/>
            <a:ext cx="7848600" cy="6840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3200" kern="0" dirty="0"/>
              <a:t>2. stage: feasibility study</a:t>
            </a:r>
          </a:p>
        </p:txBody>
      </p:sp>
      <p:pic>
        <p:nvPicPr>
          <p:cNvPr id="3074" name="Picture 2" descr="F:\Eigene Dateien_BGW\Bildmaterial Friseure\2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"/>
          <a:stretch/>
        </p:blipFill>
        <p:spPr bwMode="auto">
          <a:xfrm>
            <a:off x="5641746" y="1556792"/>
            <a:ext cx="30481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7308304" y="6165304"/>
            <a:ext cx="1620180" cy="54006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GW">
  <a:themeElements>
    <a:clrScheme name="BGW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FFFF"/>
      </a:accent3>
      <a:accent4>
        <a:srgbClr val="000000"/>
      </a:accent4>
      <a:accent5>
        <a:srgbClr val="FDD5AE"/>
      </a:accent5>
      <a:accent6>
        <a:srgbClr val="E6C382"/>
      </a:accent6>
      <a:hlink>
        <a:srgbClr val="FFEDC7"/>
      </a:hlink>
      <a:folHlink>
        <a:srgbClr val="666666"/>
      </a:folHlink>
    </a:clrScheme>
    <a:fontScheme name="BG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G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CB135"/>
        </a:accent1>
        <a:accent2>
          <a:srgbClr val="FED790"/>
        </a:accent2>
        <a:accent3>
          <a:srgbClr val="FFFFFF"/>
        </a:accent3>
        <a:accent4>
          <a:srgbClr val="000000"/>
        </a:accent4>
        <a:accent5>
          <a:srgbClr val="FDD5AE"/>
        </a:accent5>
        <a:accent6>
          <a:srgbClr val="E6C382"/>
        </a:accent6>
        <a:hlink>
          <a:srgbClr val="FFEDC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910</Words>
  <Application>Microsoft Office PowerPoint</Application>
  <PresentationFormat>Diavoorstelling (4:3)</PresentationFormat>
  <Paragraphs>466</Paragraphs>
  <Slides>22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BGW</vt:lpstr>
      <vt:lpstr>Research in hairdressers   Tasks, posture and MSDs</vt:lpstr>
      <vt:lpstr>Overview </vt:lpstr>
      <vt:lpstr>Background</vt:lpstr>
      <vt:lpstr>Study overview and objectives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subject>Thema</dc:subject>
  <dc:creator>BGW</dc:creator>
  <dc:description>Template: 2010-09-23</dc:description>
  <cp:lastModifiedBy>Miet Verhamme</cp:lastModifiedBy>
  <cp:revision>251</cp:revision>
  <dcterms:created xsi:type="dcterms:W3CDTF">2010-08-10T13:20:42Z</dcterms:created>
  <dcterms:modified xsi:type="dcterms:W3CDTF">2017-10-19T09:47:32Z</dcterms:modified>
</cp:coreProperties>
</file>